
<file path=[Content_Types].xml><?xml version="1.0" encoding="utf-8"?>
<Types xmlns="http://schemas.openxmlformats.org/package/2006/content-types">
  <Default Extension="png" ContentType="image/png"/>
  <Default Extension="bin" ContentType="image/jpeg"/>
  <Default Extension="emf" ContentType="image/x-emf"/>
  <Default Extension="jpeg" ContentType="image/jpeg"/>
  <Default Extension="rels" ContentType="application/vnd.openxmlformats-package.relationships+xml"/>
  <Default Extension="xml" ContentType="application/xml"/>
  <Default Extension="tiff" ContentType="image/tiff"/>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media/image20.bin" ContentType="image/png"/>
  <Override PartName="/ppt/media/image24.bin" ContentType="image/png"/>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7"/>
    <p:sldMasterId id="2147484319" r:id="rId8"/>
  </p:sldMasterIdLst>
  <p:notesMasterIdLst>
    <p:notesMasterId r:id="rId22"/>
  </p:notesMasterIdLst>
  <p:sldIdLst>
    <p:sldId id="2076138128" r:id="rId9"/>
    <p:sldId id="2076138131" r:id="rId10"/>
    <p:sldId id="268" r:id="rId11"/>
    <p:sldId id="2076138136" r:id="rId12"/>
    <p:sldId id="2076138142" r:id="rId13"/>
    <p:sldId id="2076138139" r:id="rId14"/>
    <p:sldId id="2076138146" r:id="rId15"/>
    <p:sldId id="2076138143" r:id="rId16"/>
    <p:sldId id="2076138144" r:id="rId17"/>
    <p:sldId id="2076138137" r:id="rId18"/>
    <p:sldId id="2076138138" r:id="rId19"/>
    <p:sldId id="2076138145" r:id="rId20"/>
    <p:sldId id="152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6CC7D-83E0-404B-A497-12CBB087FA27}">
          <p14:sldIdLst>
            <p14:sldId id="2076138128"/>
            <p14:sldId id="2076138131"/>
            <p14:sldId id="268"/>
            <p14:sldId id="2076138136"/>
            <p14:sldId id="2076138142"/>
            <p14:sldId id="2076138139"/>
            <p14:sldId id="2076138146"/>
            <p14:sldId id="2076138143"/>
            <p14:sldId id="2076138144"/>
            <p14:sldId id="2076138137"/>
            <p14:sldId id="2076138138"/>
            <p14:sldId id="2076138145"/>
            <p14:sldId id="1529"/>
          </p14:sldIdLst>
        </p14:section>
      </p14:sectionLst>
    </p:ext>
    <p:ext uri="{EFAFB233-063F-42B5-8137-9DF3F51BA10A}">
      <p15:sldGuideLst xmlns:p15="http://schemas.microsoft.com/office/powerpoint/2012/main">
        <p15:guide id="1" orient="horz" pos="1776" userDrawn="1">
          <p15:clr>
            <a:srgbClr val="A4A3A4"/>
          </p15:clr>
        </p15:guide>
        <p15:guide id="2" orient="horz" pos="3648" userDrawn="1">
          <p15:clr>
            <a:srgbClr val="A4A3A4"/>
          </p15:clr>
        </p15:guide>
        <p15:guide id="3" pos="3840">
          <p15:clr>
            <a:srgbClr val="A4A3A4"/>
          </p15:clr>
        </p15:guide>
        <p15:guide id="4"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egan Overton" initials="MO" lastIdx="22" clrIdx="6">
    <p:extLst>
      <p:ext uri="{19B8F6BF-5375-455C-9EA6-DF929625EA0E}">
        <p15:presenceInfo xmlns:p15="http://schemas.microsoft.com/office/powerpoint/2012/main" userId="S::megano@silverfoxprod.com::f60417f7-0de2-4922-a119-d9e6d717a086" providerId="AD"/>
      </p:ext>
    </p:extLst>
  </p:cmAuthor>
  <p:cmAuthor id="1" name="Prachi Jain" initials="PJ" lastIdx="14" clrIdx="0">
    <p:extLst>
      <p:ext uri="{19B8F6BF-5375-455C-9EA6-DF929625EA0E}">
        <p15:presenceInfo xmlns:p15="http://schemas.microsoft.com/office/powerpoint/2012/main" userId="S::pracjain@microsoft.com::b464d65e-d9a9-40ce-bf57-9c3508b52f32" providerId="AD"/>
      </p:ext>
    </p:extLst>
  </p:cmAuthor>
  <p:cmAuthor id="2" name="Maura Hameroff" initials="MH" lastIdx="15" clrIdx="1">
    <p:extLst>
      <p:ext uri="{19B8F6BF-5375-455C-9EA6-DF929625EA0E}">
        <p15:presenceInfo xmlns:p15="http://schemas.microsoft.com/office/powerpoint/2012/main" userId="S::mhamerof@microsoft.com::53355435-7856-4496-b4da-03f0897b3587" providerId="AD"/>
      </p:ext>
    </p:extLst>
  </p:cmAuthor>
  <p:cmAuthor id="3" name="Vijay Kumar" initials="VK" lastIdx="9" clrIdx="2">
    <p:extLst>
      <p:ext uri="{19B8F6BF-5375-455C-9EA6-DF929625EA0E}">
        <p15:presenceInfo xmlns:p15="http://schemas.microsoft.com/office/powerpoint/2012/main" userId="S::vijkumar@microsoft.com::b31c8e42-dd95-4f60-9f80-f0c155cb71f2" providerId="AD"/>
      </p:ext>
    </p:extLst>
  </p:cmAuthor>
  <p:cmAuthor id="4" name="Monojit Bhattacharya" initials="MB" lastIdx="1" clrIdx="3">
    <p:extLst>
      <p:ext uri="{19B8F6BF-5375-455C-9EA6-DF929625EA0E}">
        <p15:presenceInfo xmlns:p15="http://schemas.microsoft.com/office/powerpoint/2012/main" userId="S::mobhatta@microsoft.com::25dd7bc4-c71d-403c-b9b2-8100259305fb" providerId="AD"/>
      </p:ext>
    </p:extLst>
  </p:cmAuthor>
  <p:cmAuthor id="5" name="Sue Hartford" initials="SH" lastIdx="4" clrIdx="4">
    <p:extLst>
      <p:ext uri="{19B8F6BF-5375-455C-9EA6-DF929625EA0E}">
        <p15:presenceInfo xmlns:p15="http://schemas.microsoft.com/office/powerpoint/2012/main" userId="S::suehar@microsoft.com::d446f094-587b-4683-a3db-acbeeab20a81" providerId="AD"/>
      </p:ext>
    </p:extLst>
  </p:cmAuthor>
  <p:cmAuthor id="6" name="Debbi Lyons" initials="DL" lastIdx="26" clrIdx="5">
    <p:extLst>
      <p:ext uri="{19B8F6BF-5375-455C-9EA6-DF929625EA0E}">
        <p15:presenceInfo xmlns:p15="http://schemas.microsoft.com/office/powerpoint/2012/main" userId="S::delyons@microsoft.com::c3a3b016-6879-4d85-9806-8876b5964f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1123"/>
    <a:srgbClr val="0025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00"/>
    <p:restoredTop sz="80866"/>
  </p:normalViewPr>
  <p:slideViewPr>
    <p:cSldViewPr snapToGrid="0">
      <p:cViewPr varScale="1">
        <p:scale>
          <a:sx n="124" d="100"/>
          <a:sy n="124" d="100"/>
        </p:scale>
        <p:origin x="1152" y="168"/>
      </p:cViewPr>
      <p:guideLst>
        <p:guide orient="horz" pos="1776"/>
        <p:guide orient="horz" pos="3648"/>
        <p:guide pos="3840"/>
        <p:guide pos="30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8EDCD-1964-478E-ACA1-F679E87B76FD}" type="datetimeFigureOut">
              <a:rPr lang="en-US" smtClean="0"/>
              <a:t>2/17/21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56F2F-21E7-46B6-B2A1-DFCBC828EBBC}" type="slidenum">
              <a:rPr lang="en-US" smtClean="0"/>
              <a:t>‹#›</a:t>
            </a:fld>
            <a:endParaRPr lang="en-US"/>
          </a:p>
        </p:txBody>
      </p:sp>
    </p:spTree>
    <p:extLst>
      <p:ext uri="{BB962C8B-B14F-4D97-AF65-F5344CB8AC3E}">
        <p14:creationId xmlns:p14="http://schemas.microsoft.com/office/powerpoint/2010/main" val="2600979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endParaRPr lang="en-US" dirty="0"/>
          </a:p>
          <a:p>
            <a:endParaRPr lang="en-US" dirty="0"/>
          </a:p>
          <a:p>
            <a:r>
              <a:rPr lang="en-US" dirty="0"/>
              <a:t>Thank you for spending your precious time in the morning to listen to my presentation!</a:t>
            </a:r>
          </a:p>
          <a:p>
            <a:endParaRPr lang="en-US" dirty="0"/>
          </a:p>
          <a:p>
            <a:r>
              <a:rPr lang="en-US" dirty="0"/>
              <a:t>This presentation will be about the application of azure </a:t>
            </a:r>
            <a:r>
              <a:rPr lang="en-US" dirty="0" err="1"/>
              <a:t>autoML</a:t>
            </a:r>
            <a:r>
              <a:rPr lang="en-US" dirty="0"/>
              <a:t> in stock price timeseries forecasting, please feel free to stop my anywhere in the middle if you would like to clarify something or find something curious.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2/17/21 7:05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63523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put some thought lately regarding what the supposed production level is for this project, and I thought it would include the full automation of data mining and forecasting to reduce human workload. This is achievable with a constantly running virtual machine. It could also include stock price anomaly detections – which could include expansion towards generating trading signals.</a:t>
            </a:r>
          </a:p>
          <a:p>
            <a:endParaRPr lang="en-US" dirty="0"/>
          </a:p>
          <a:p>
            <a:r>
              <a:rPr lang="en-US" dirty="0"/>
              <a:t>Along side those augmentations, the same architecture design can be tuned to many other industries and use cases. A few obvious ones would be supply chain optimization, which would require a ton of models for a ton of products in many distributions centers. It would help with inventory forecasts, sales forecasts, supply forecasts etc. This I totally gathered from my previous internship experiences.</a:t>
            </a:r>
          </a:p>
          <a:p>
            <a:endParaRPr lang="en-US" dirty="0"/>
          </a:p>
          <a:p>
            <a:r>
              <a:rPr lang="en-US" dirty="0"/>
              <a:t>Predictive maintenance is also a field which would require time series analysis/ anomaly detection.</a:t>
            </a:r>
          </a:p>
        </p:txBody>
      </p:sp>
      <p:sp>
        <p:nvSpPr>
          <p:cNvPr id="4" name="Slide Number Placeholder 3"/>
          <p:cNvSpPr>
            <a:spLocks noGrp="1"/>
          </p:cNvSpPr>
          <p:nvPr>
            <p:ph type="sldNum" sz="quarter" idx="5"/>
          </p:nvPr>
        </p:nvSpPr>
        <p:spPr/>
        <p:txBody>
          <a:bodyPr/>
          <a:lstStyle/>
          <a:p>
            <a:fld id="{63556F2F-21E7-46B6-B2A1-DFCBC828EBBC}" type="slidenum">
              <a:rPr lang="en-US" smtClean="0"/>
              <a:t>10</a:t>
            </a:fld>
            <a:endParaRPr lang="en-US"/>
          </a:p>
        </p:txBody>
      </p:sp>
    </p:spTree>
    <p:extLst>
      <p:ext uri="{BB962C8B-B14F-4D97-AF65-F5344CB8AC3E}">
        <p14:creationId xmlns:p14="http://schemas.microsoft.com/office/powerpoint/2010/main" val="1698596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really a slide that I want to use to talk about how I’ve really appreciated the opportunity to work on this project, what I’ve learned, and what there is to do going forward.</a:t>
            </a:r>
          </a:p>
          <a:p>
            <a:endParaRPr lang="en-US" dirty="0"/>
          </a:p>
          <a:p>
            <a:r>
              <a:rPr lang="en-US" dirty="0"/>
              <a:t>First of all I feel that I’ve become much more proficient at using azure </a:t>
            </a:r>
            <a:r>
              <a:rPr lang="en-US" dirty="0" err="1"/>
              <a:t>automl</a:t>
            </a:r>
            <a:r>
              <a:rPr lang="en-US" dirty="0"/>
              <a:t> on topics related to time </a:t>
            </a:r>
            <a:r>
              <a:rPr lang="en-US" dirty="0" err="1"/>
              <a:t>seires</a:t>
            </a:r>
            <a:r>
              <a:rPr lang="en-US" dirty="0"/>
              <a:t> forecasting, this would not only improve my capability as a member on the azure AI team, but also give me greater confidence to present myself in front of customers who are interested in this topic. </a:t>
            </a:r>
            <a:br>
              <a:rPr lang="en-US" dirty="0"/>
            </a:br>
            <a:endParaRPr lang="en-US" dirty="0"/>
          </a:p>
          <a:p>
            <a:r>
              <a:rPr lang="en-US" dirty="0"/>
              <a:t>Second of all, I am looking forward to publishing some of this project content in the form of a blog for people to see. If they are interested in conducting similar forms of time series analysis, or if they feel they have a use case that might require a similar architecture. This could also include transitioning the </a:t>
            </a:r>
            <a:r>
              <a:rPr lang="en-US" dirty="0" err="1"/>
              <a:t>github</a:t>
            </a:r>
            <a:r>
              <a:rPr lang="en-US" dirty="0"/>
              <a:t> of this project from private to public. I also aim to maintain this public content by updating it with potential new use cases, better models and etc.</a:t>
            </a:r>
          </a:p>
          <a:p>
            <a:endParaRPr lang="en-US" dirty="0"/>
          </a:p>
          <a:p>
            <a:r>
              <a:rPr lang="en-US" dirty="0"/>
              <a:t>Third, I feel that completing this project was a great way to begin a career direction discovery process, where I consolidate my interest in topics of time series forecasting. I’ve become interested in participating in upcoming private previews, and interested in contributing to engineering efforts related to time series analysis and </a:t>
            </a:r>
            <a:r>
              <a:rPr lang="en-US" dirty="0" err="1"/>
              <a:t>autoML</a:t>
            </a:r>
            <a:r>
              <a:rPr lang="en-US" dirty="0"/>
              <a:t>. I also hope to become a SME in time series forecasting with extension to but not limited to supply chain optimization, predictive maintenance, fraud detection and etc.</a:t>
            </a:r>
          </a:p>
          <a:p>
            <a:endParaRPr lang="en-US" dirty="0"/>
          </a:p>
          <a:p>
            <a:endParaRPr lang="en-US" dirty="0"/>
          </a:p>
        </p:txBody>
      </p:sp>
      <p:sp>
        <p:nvSpPr>
          <p:cNvPr id="4" name="Slide Number Placeholder 3"/>
          <p:cNvSpPr>
            <a:spLocks noGrp="1"/>
          </p:cNvSpPr>
          <p:nvPr>
            <p:ph type="sldNum" sz="quarter" idx="5"/>
          </p:nvPr>
        </p:nvSpPr>
        <p:spPr/>
        <p:txBody>
          <a:bodyPr/>
          <a:lstStyle/>
          <a:p>
            <a:fld id="{63556F2F-21E7-46B6-B2A1-DFCBC828EBBC}" type="slidenum">
              <a:rPr lang="en-US" smtClean="0"/>
              <a:t>11</a:t>
            </a:fld>
            <a:endParaRPr lang="en-US"/>
          </a:p>
        </p:txBody>
      </p:sp>
    </p:spTree>
    <p:extLst>
      <p:ext uri="{BB962C8B-B14F-4D97-AF65-F5344CB8AC3E}">
        <p14:creationId xmlns:p14="http://schemas.microsoft.com/office/powerpoint/2010/main" val="2524931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blooper slide where I tried to give game stop stock a little forecast. It seems that the forecaster does think the stock is going to the moon.</a:t>
            </a:r>
          </a:p>
        </p:txBody>
      </p:sp>
      <p:sp>
        <p:nvSpPr>
          <p:cNvPr id="4" name="Slide Number Placeholder 3"/>
          <p:cNvSpPr>
            <a:spLocks noGrp="1"/>
          </p:cNvSpPr>
          <p:nvPr>
            <p:ph type="sldNum" sz="quarter" idx="5"/>
          </p:nvPr>
        </p:nvSpPr>
        <p:spPr/>
        <p:txBody>
          <a:bodyPr/>
          <a:lstStyle/>
          <a:p>
            <a:fld id="{63556F2F-21E7-46B6-B2A1-DFCBC828EBBC}" type="slidenum">
              <a:rPr lang="en-US" smtClean="0"/>
              <a:t>12</a:t>
            </a:fld>
            <a:endParaRPr lang="en-US"/>
          </a:p>
        </p:txBody>
      </p:sp>
    </p:spTree>
    <p:extLst>
      <p:ext uri="{BB962C8B-B14F-4D97-AF65-F5344CB8AC3E}">
        <p14:creationId xmlns:p14="http://schemas.microsoft.com/office/powerpoint/2010/main" val="3281376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guys so much for listening in to my presentation and giving your precious time. It would be great to hear some of your feed back or questions, and I will take note of them and make improvements. Especially before the publishing of this content.</a:t>
            </a:r>
            <a:br>
              <a:rPr lang="en-US" dirty="0"/>
            </a:br>
            <a:br>
              <a:rPr lang="en-US" dirty="0"/>
            </a:br>
            <a:r>
              <a:rPr lang="en-US" dirty="0"/>
              <a:t>Thanks again </a:t>
            </a:r>
            <a:r>
              <a:rPr lang="en-US" dirty="0">
                <a:sym typeface="Wingdings" pitchFamily="2" charset="2"/>
              </a:rPr>
              <a: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2/17/21 7:05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1287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on, let me first talk a little bit about the scope of this project.</a:t>
            </a:r>
          </a:p>
          <a:p>
            <a:endParaRPr lang="en-US" dirty="0"/>
          </a:p>
          <a:p>
            <a:r>
              <a:rPr lang="en-US" dirty="0"/>
              <a:t>It was designed to help with personal upscaling and gaining familiarity with the Azure </a:t>
            </a:r>
            <a:r>
              <a:rPr lang="en-US" dirty="0" err="1"/>
              <a:t>AutoML</a:t>
            </a:r>
            <a:r>
              <a:rPr lang="en-US" dirty="0"/>
              <a:t> service. And as a typical attachment to all beginning of careers where students right out of college want to figure out how to invest their money. I thought it would be a very interesting topic to explore stock price forecasting, which is a problem facing many fintech companies and </a:t>
            </a:r>
            <a:r>
              <a:rPr lang="en-US" dirty="0" err="1"/>
              <a:t>hedgefunds</a:t>
            </a:r>
            <a:r>
              <a:rPr lang="en-US" dirty="0"/>
              <a:t> till this day.</a:t>
            </a:r>
          </a:p>
          <a:p>
            <a:endParaRPr lang="en-US" dirty="0"/>
          </a:p>
          <a:p>
            <a:r>
              <a:rPr lang="en-US" dirty="0"/>
              <a:t>The goal is to assess the effectiveness of azure </a:t>
            </a:r>
            <a:r>
              <a:rPr lang="en-US" dirty="0" err="1"/>
              <a:t>automl</a:t>
            </a:r>
            <a:r>
              <a:rPr lang="en-US" dirty="0"/>
              <a:t> in forecasting stock price time series.</a:t>
            </a:r>
          </a:p>
          <a:p>
            <a:endParaRPr lang="en-US" dirty="0"/>
          </a:p>
          <a:p>
            <a:r>
              <a:rPr lang="en-US" dirty="0"/>
              <a:t>And what it means to assess specifically, is we are going to compare Azure </a:t>
            </a:r>
            <a:r>
              <a:rPr lang="en-US" dirty="0" err="1"/>
              <a:t>AutoML’s</a:t>
            </a:r>
            <a:r>
              <a:rPr lang="en-US" dirty="0"/>
              <a:t> pros and cons with competing ML frameworks, in this case, Prophet.</a:t>
            </a:r>
          </a:p>
          <a:p>
            <a:endParaRPr lang="en-US" dirty="0"/>
          </a:p>
          <a:p>
            <a:r>
              <a:rPr lang="en-US" dirty="0"/>
              <a:t>The comparison metrics will be centered around:</a:t>
            </a:r>
          </a:p>
          <a:p>
            <a:r>
              <a:rPr lang="en-US" dirty="0"/>
              <a:t>1. Accuracy --- How accurately can these models forecast the future price of a stock?</a:t>
            </a:r>
          </a:p>
          <a:p>
            <a:r>
              <a:rPr lang="en-US" dirty="0"/>
              <a:t>2. Effort of Deployment --- How hard was it to deploy each of these models?</a:t>
            </a:r>
          </a:p>
          <a:p>
            <a:r>
              <a:rPr lang="en-US" dirty="0"/>
              <a:t>3. Explanability and Transparency --- How explainable were the models generated by each of the ML frameworks?</a:t>
            </a:r>
          </a:p>
          <a:p>
            <a:r>
              <a:rPr lang="en-US" dirty="0"/>
              <a:t>4. Technical Skill Requirement/Inclusivity. --- How friendly are these services for people with less technical capability?</a:t>
            </a:r>
          </a:p>
        </p:txBody>
      </p:sp>
      <p:sp>
        <p:nvSpPr>
          <p:cNvPr id="4" name="Slide Number Placeholder 3"/>
          <p:cNvSpPr>
            <a:spLocks noGrp="1"/>
          </p:cNvSpPr>
          <p:nvPr>
            <p:ph type="sldNum" sz="quarter" idx="10"/>
          </p:nvPr>
        </p:nvSpPr>
        <p:spPr/>
        <p:txBody>
          <a:bodyPr/>
          <a:lstStyle/>
          <a:p>
            <a:fld id="{C5079D02-5D34-4786-9834-A1F44E52D535}" type="slidenum">
              <a:rPr lang="en-US" smtClean="0"/>
              <a:t>2</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2/17/21 7:05 AM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89035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project itself.</a:t>
            </a:r>
          </a:p>
          <a:p>
            <a:endParaRPr lang="en-US" dirty="0"/>
          </a:p>
          <a:p>
            <a:r>
              <a:rPr lang="en-US" dirty="0"/>
              <a:t>We will use a consistent architecture for forecasting, with a minor difference in the ML service.</a:t>
            </a:r>
          </a:p>
          <a:p>
            <a:endParaRPr lang="en-US" dirty="0"/>
          </a:p>
          <a:p>
            <a:r>
              <a:rPr lang="en-US" dirty="0"/>
              <a:t>*Direct to Architecture diagram</a:t>
            </a:r>
          </a:p>
          <a:p>
            <a:endParaRPr lang="en-US" dirty="0"/>
          </a:p>
          <a:p>
            <a:r>
              <a:rPr lang="en-US" dirty="0"/>
              <a:t>We will be using the </a:t>
            </a:r>
            <a:r>
              <a:rPr lang="en-US" dirty="0" err="1"/>
              <a:t>AlphaVantage</a:t>
            </a:r>
            <a:r>
              <a:rPr lang="en-US" dirty="0"/>
              <a:t> API from a virtual machine to mine live stock price data for specific stock tickers to use in this project. </a:t>
            </a:r>
          </a:p>
          <a:p>
            <a:endParaRPr lang="en-US" dirty="0"/>
          </a:p>
          <a:p>
            <a:r>
              <a:rPr lang="en-US" dirty="0"/>
              <a:t>After data is pulled using </a:t>
            </a:r>
            <a:r>
              <a:rPr lang="en-US" dirty="0" err="1"/>
              <a:t>AlphaVantage</a:t>
            </a:r>
            <a:r>
              <a:rPr lang="en-US" dirty="0"/>
              <a:t>, we preprocess it on the virtual machine and then upload it as a csv file to blob storage.</a:t>
            </a:r>
          </a:p>
          <a:p>
            <a:endParaRPr lang="en-US" dirty="0"/>
          </a:p>
          <a:p>
            <a:r>
              <a:rPr lang="en-US" dirty="0"/>
              <a:t>The blob storage, is then can be linked up with Azure ML studio as a data store. This allows the </a:t>
            </a:r>
            <a:r>
              <a:rPr lang="en-US" dirty="0" err="1"/>
              <a:t>csvs</a:t>
            </a:r>
            <a:r>
              <a:rPr lang="en-US" dirty="0"/>
              <a:t> to be read into the ML studio as data used for analysis and can be easily used to start ML experiments.</a:t>
            </a:r>
          </a:p>
          <a:p>
            <a:endParaRPr lang="en-US" dirty="0"/>
          </a:p>
          <a:p>
            <a:r>
              <a:rPr lang="en-US" dirty="0"/>
              <a:t>Within </a:t>
            </a:r>
            <a:r>
              <a:rPr lang="en-US" dirty="0" err="1"/>
              <a:t>AzureML</a:t>
            </a:r>
            <a:r>
              <a:rPr lang="en-US" dirty="0"/>
              <a:t> studio, we run time series analysis experiments and ultimately generate a usable endpoint that can help forecast stock prices.</a:t>
            </a:r>
          </a:p>
          <a:p>
            <a:endParaRPr lang="en-US" dirty="0"/>
          </a:p>
          <a:p>
            <a:endParaRPr lang="en-US" dirty="0"/>
          </a:p>
          <a:p>
            <a:endParaRPr lang="en-US" dirty="0"/>
          </a:p>
          <a:p>
            <a:endParaRPr lang="en-US" dirty="0"/>
          </a:p>
          <a:p>
            <a:endParaRPr lang="en-US" dirty="0"/>
          </a:p>
          <a:p>
            <a:r>
              <a:rPr lang="en-US" dirty="0"/>
              <a:t>Same architecture applies for using Facebook Prophet as the forecaster</a:t>
            </a:r>
          </a:p>
        </p:txBody>
      </p:sp>
      <p:sp>
        <p:nvSpPr>
          <p:cNvPr id="4" name="Slide Number Placeholder 3"/>
          <p:cNvSpPr>
            <a:spLocks noGrp="1"/>
          </p:cNvSpPr>
          <p:nvPr>
            <p:ph type="sldNum" sz="quarter" idx="5"/>
          </p:nvPr>
        </p:nvSpPr>
        <p:spPr/>
        <p:txBody>
          <a:bodyPr/>
          <a:lstStyle/>
          <a:p>
            <a:fld id="{685FF67B-1C00-9E43-8F0E-D7DFC98AE119}" type="slidenum">
              <a:rPr lang="en-US" smtClean="0"/>
              <a:t>3</a:t>
            </a:fld>
            <a:endParaRPr lang="en-US"/>
          </a:p>
        </p:txBody>
      </p:sp>
    </p:spTree>
    <p:extLst>
      <p:ext uri="{BB962C8B-B14F-4D97-AF65-F5344CB8AC3E}">
        <p14:creationId xmlns:p14="http://schemas.microsoft.com/office/powerpoint/2010/main" val="2986257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trend and volatility.</a:t>
            </a:r>
          </a:p>
          <a:p>
            <a:endParaRPr lang="en-US" dirty="0"/>
          </a:p>
          <a:p>
            <a:r>
              <a:rPr lang="en-US" dirty="0"/>
              <a:t>The two stocks I’ve decided to show case here is MSFT and NIO. </a:t>
            </a:r>
          </a:p>
          <a:p>
            <a:endParaRPr lang="en-US" dirty="0"/>
          </a:p>
          <a:p>
            <a:r>
              <a:rPr lang="en-US" dirty="0"/>
              <a:t>Everyone knows about our MSFT stock, which is said to be very consistent in trend and stability.</a:t>
            </a:r>
          </a:p>
          <a:p>
            <a:endParaRPr lang="en-US" dirty="0"/>
          </a:p>
          <a:p>
            <a:r>
              <a:rPr lang="en-US" dirty="0"/>
              <a:t>NIO on the other hand, has come to fame only recently,  with its stock price sky rocketing more than 1500% over the last year. As of today, it’s stock price is still very volatile and subject to debate.</a:t>
            </a:r>
          </a:p>
          <a:p>
            <a:endParaRPr lang="en-US" dirty="0"/>
          </a:p>
          <a:p>
            <a:r>
              <a:rPr lang="en-US" dirty="0"/>
              <a:t>I wanted to see how well machine learning models can predict these volatile fluctuations (obviously with not much hope though, since the stock market is quite an unsolved mystery when constrained to data only related to the stock price.)</a:t>
            </a:r>
          </a:p>
          <a:p>
            <a:endParaRPr lang="en-US" dirty="0"/>
          </a:p>
          <a:p>
            <a:r>
              <a:rPr lang="en-US" dirty="0"/>
              <a:t>The data we use contains information about its open price, closing price, daily highs and lows and trading volumes of the stock. </a:t>
            </a:r>
          </a:p>
          <a:p>
            <a:endParaRPr lang="en-US" dirty="0"/>
          </a:p>
          <a:p>
            <a:r>
              <a:rPr lang="en-US" dirty="0"/>
              <a:t>To train on Azure </a:t>
            </a:r>
            <a:r>
              <a:rPr lang="en-US" dirty="0" err="1"/>
              <a:t>AutoML</a:t>
            </a:r>
            <a:r>
              <a:rPr lang="en-US" dirty="0"/>
              <a:t>, I’ve generated a lag of thirty days in the data myself during the preprocessing process to help the </a:t>
            </a:r>
            <a:r>
              <a:rPr lang="en-US" dirty="0" err="1"/>
              <a:t>autoML</a:t>
            </a:r>
            <a:r>
              <a:rPr lang="en-US" dirty="0"/>
              <a:t> forecaster predict stock prices 30days ahead given a point, hoping that it would.</a:t>
            </a:r>
          </a:p>
          <a:p>
            <a:endParaRPr lang="en-US" dirty="0"/>
          </a:p>
          <a:p>
            <a:endParaRPr lang="en-US" dirty="0"/>
          </a:p>
          <a:p>
            <a:r>
              <a:rPr lang="en-US" dirty="0"/>
              <a:t>Lets move on to see the result of forecasting MSFT’s stock price on </a:t>
            </a:r>
            <a:r>
              <a:rPr lang="en-US" dirty="0" err="1"/>
              <a:t>AutoML</a:t>
            </a:r>
            <a:r>
              <a:rPr lang="en-US" dirty="0"/>
              <a:t>.</a:t>
            </a:r>
          </a:p>
        </p:txBody>
      </p:sp>
      <p:sp>
        <p:nvSpPr>
          <p:cNvPr id="4" name="Slide Number Placeholder 3"/>
          <p:cNvSpPr>
            <a:spLocks noGrp="1"/>
          </p:cNvSpPr>
          <p:nvPr>
            <p:ph type="sldNum" sz="quarter" idx="5"/>
          </p:nvPr>
        </p:nvSpPr>
        <p:spPr/>
        <p:txBody>
          <a:bodyPr/>
          <a:lstStyle/>
          <a:p>
            <a:fld id="{63556F2F-21E7-46B6-B2A1-DFCBC828EBBC}" type="slidenum">
              <a:rPr lang="en-US" smtClean="0"/>
              <a:t>4</a:t>
            </a:fld>
            <a:endParaRPr lang="en-US"/>
          </a:p>
        </p:txBody>
      </p:sp>
    </p:spTree>
    <p:extLst>
      <p:ext uri="{BB962C8B-B14F-4D97-AF65-F5344CB8AC3E}">
        <p14:creationId xmlns:p14="http://schemas.microsoft.com/office/powerpoint/2010/main" val="3839948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a:t>
            </a:r>
            <a:r>
              <a:rPr lang="en-US" dirty="0" err="1"/>
              <a:t>autoML’s</a:t>
            </a:r>
            <a:r>
              <a:rPr lang="en-US" dirty="0"/>
              <a:t> auto ARIMA model’s forecasting results, it is generated via a artificial test set I created from preprocessing.</a:t>
            </a:r>
          </a:p>
          <a:p>
            <a:endParaRPr lang="en-US" dirty="0"/>
          </a:p>
          <a:p>
            <a:r>
              <a:rPr lang="en-US" dirty="0"/>
              <a:t>From a first glance we could see that the orange prediction line is quite flat. Over a short term of 30 days, it correctly predicts that the stock price goes up, but really doesn’t capture much of where the exact dips are. After a while, I realized that this is because the forecaster recognizes the stock’s implied volatility and thinks its trend generally is not too volatile. But it’s predictions definitely lack short term detail capturing skills.</a:t>
            </a:r>
          </a:p>
          <a:p>
            <a:endParaRPr lang="en-US" dirty="0"/>
          </a:p>
          <a:p>
            <a:r>
              <a:rPr lang="en-US" dirty="0"/>
              <a:t>Due to the fact that </a:t>
            </a:r>
            <a:r>
              <a:rPr lang="en-US" dirty="0" err="1"/>
              <a:t>AutoML</a:t>
            </a:r>
            <a:r>
              <a:rPr lang="en-US" dirty="0"/>
              <a:t> models are unable to trigger predictions responses of dates previous to the training data, its hard to see a bigger picture as well, which would come at the cost of reducing the size of your training set.</a:t>
            </a:r>
          </a:p>
          <a:p>
            <a:endParaRPr lang="en-US" dirty="0"/>
          </a:p>
          <a:p>
            <a:r>
              <a:rPr lang="en-US" dirty="0"/>
              <a:t>For example:</a:t>
            </a:r>
          </a:p>
          <a:p>
            <a:r>
              <a:rPr lang="en-US" dirty="0"/>
              <a:t>If I used data up to the end of 2020 to train the forecaster. I can only use data in the year 2021 or later as inputs for forecasting. </a:t>
            </a:r>
          </a:p>
          <a:p>
            <a:endParaRPr lang="en-US" dirty="0"/>
          </a:p>
          <a:p>
            <a:r>
              <a:rPr lang="en-US" dirty="0"/>
              <a:t>Now I’ll show you guys what happens when </a:t>
            </a:r>
            <a:r>
              <a:rPr lang="en-US" dirty="0" err="1"/>
              <a:t>autoML</a:t>
            </a:r>
            <a:r>
              <a:rPr lang="en-US" dirty="0"/>
              <a:t> takes in data that’s slightly more volatile.</a:t>
            </a:r>
          </a:p>
        </p:txBody>
      </p:sp>
      <p:sp>
        <p:nvSpPr>
          <p:cNvPr id="4" name="Slide Number Placeholder 3"/>
          <p:cNvSpPr>
            <a:spLocks noGrp="1"/>
          </p:cNvSpPr>
          <p:nvPr>
            <p:ph type="sldNum" sz="quarter" idx="5"/>
          </p:nvPr>
        </p:nvSpPr>
        <p:spPr/>
        <p:txBody>
          <a:bodyPr/>
          <a:lstStyle/>
          <a:p>
            <a:fld id="{63556F2F-21E7-46B6-B2A1-DFCBC828EBBC}" type="slidenum">
              <a:rPr lang="en-US" smtClean="0"/>
              <a:t>5</a:t>
            </a:fld>
            <a:endParaRPr lang="en-US"/>
          </a:p>
        </p:txBody>
      </p:sp>
    </p:spTree>
    <p:extLst>
      <p:ext uri="{BB962C8B-B14F-4D97-AF65-F5344CB8AC3E}">
        <p14:creationId xmlns:p14="http://schemas.microsoft.com/office/powerpoint/2010/main" val="3437411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 of </a:t>
            </a:r>
            <a:r>
              <a:rPr lang="en-US" dirty="0" err="1"/>
              <a:t>AutoML</a:t>
            </a:r>
            <a:r>
              <a:rPr lang="en-US" dirty="0"/>
              <a:t> time series forecasting on NIO’s stock price. We could see that its similar to the previous but much more jagged. I think this is because of the high volatility captured, where the model thinks the stock is much more volatile in comparison to MSFT. The trend is correctly captured as going up, but short term fluctuations are still hard to recognize.</a:t>
            </a:r>
          </a:p>
        </p:txBody>
      </p:sp>
      <p:sp>
        <p:nvSpPr>
          <p:cNvPr id="4" name="Slide Number Placeholder 3"/>
          <p:cNvSpPr>
            <a:spLocks noGrp="1"/>
          </p:cNvSpPr>
          <p:nvPr>
            <p:ph type="sldNum" sz="quarter" idx="5"/>
          </p:nvPr>
        </p:nvSpPr>
        <p:spPr/>
        <p:txBody>
          <a:bodyPr/>
          <a:lstStyle/>
          <a:p>
            <a:fld id="{63556F2F-21E7-46B6-B2A1-DFCBC828EBBC}" type="slidenum">
              <a:rPr lang="en-US" smtClean="0"/>
              <a:t>6</a:t>
            </a:fld>
            <a:endParaRPr lang="en-US"/>
          </a:p>
        </p:txBody>
      </p:sp>
    </p:spTree>
    <p:extLst>
      <p:ext uri="{BB962C8B-B14F-4D97-AF65-F5344CB8AC3E}">
        <p14:creationId xmlns:p14="http://schemas.microsoft.com/office/powerpoint/2010/main" val="1637212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pros and cons</a:t>
            </a:r>
          </a:p>
          <a:p>
            <a:r>
              <a:rPr lang="en-US" dirty="0"/>
              <a:t>So to summarize the pros and cons of using Azure </a:t>
            </a:r>
            <a:r>
              <a:rPr lang="en-US" dirty="0" err="1"/>
              <a:t>AutoML</a:t>
            </a:r>
            <a:r>
              <a:rPr lang="en-US" dirty="0"/>
              <a:t> in time series forecasting:</a:t>
            </a:r>
          </a:p>
          <a:p>
            <a:pPr marL="228600" indent="-228600">
              <a:buAutoNum type="arabicPeriod"/>
            </a:pPr>
            <a:r>
              <a:rPr lang="en-US" dirty="0"/>
              <a:t>Transparency is definitely a good to have --- Azure </a:t>
            </a:r>
            <a:r>
              <a:rPr lang="en-US" dirty="0" err="1"/>
              <a:t>AutoML’s</a:t>
            </a:r>
            <a:r>
              <a:rPr lang="en-US" dirty="0"/>
              <a:t> </a:t>
            </a:r>
            <a:r>
              <a:rPr lang="en-US" dirty="0" err="1"/>
              <a:t>explainability</a:t>
            </a:r>
            <a:r>
              <a:rPr lang="en-US" dirty="0"/>
              <a:t> feature can tell the user which feature the ML models prioritize, which could help users tune their data, and engineer more useful features.</a:t>
            </a:r>
          </a:p>
          <a:p>
            <a:pPr marL="228600" indent="-228600">
              <a:buAutoNum type="arabicPeriod"/>
            </a:pPr>
            <a:r>
              <a:rPr lang="en-US" dirty="0"/>
              <a:t>Scalability in the model selection process --- Azure </a:t>
            </a:r>
            <a:r>
              <a:rPr lang="en-US" dirty="0" err="1"/>
              <a:t>AutoML’s</a:t>
            </a:r>
            <a:r>
              <a:rPr lang="en-US" dirty="0"/>
              <a:t> single experiment can train up to hundreds of different ML models and rank them based on their training/cross validation error.</a:t>
            </a:r>
          </a:p>
          <a:p>
            <a:pPr marL="228600" indent="-228600">
              <a:buAutoNum type="arabicPeriod"/>
            </a:pPr>
            <a:r>
              <a:rPr lang="en-US" dirty="0"/>
              <a:t>Ease of use/low skill requirement --- Everything on Azure </a:t>
            </a:r>
            <a:r>
              <a:rPr lang="en-US" dirty="0" err="1"/>
              <a:t>AutoML</a:t>
            </a:r>
            <a:r>
              <a:rPr lang="en-US" dirty="0"/>
              <a:t> can be done without any coding experience. This enables a lot of customers who do not have coding experience to find it a viable choice. However, to </a:t>
            </a:r>
            <a:r>
              <a:rPr lang="en-US" dirty="0" err="1"/>
              <a:t>AutoML</a:t>
            </a:r>
            <a:r>
              <a:rPr lang="en-US" dirty="0"/>
              <a:t> to fully automate, </a:t>
            </a:r>
            <a:r>
              <a:rPr lang="en-US" dirty="0" err="1"/>
              <a:t>eg.</a:t>
            </a:r>
            <a:r>
              <a:rPr lang="en-US" dirty="0"/>
              <a:t> Where the training/generate experiment/select model process is all automated, code would be required. The </a:t>
            </a:r>
            <a:r>
              <a:rPr lang="en-US" dirty="0" err="1"/>
              <a:t>AutoML</a:t>
            </a:r>
            <a:r>
              <a:rPr lang="en-US" dirty="0"/>
              <a:t> SDK is capable of achieving that, but will definitely require skill in coding.</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0" indent="0">
              <a:buNone/>
            </a:pPr>
            <a:r>
              <a:rPr lang="en-US" dirty="0"/>
              <a:t>Some cons to using Azure </a:t>
            </a:r>
            <a:r>
              <a:rPr lang="en-US" dirty="0" err="1"/>
              <a:t>AutoML</a:t>
            </a:r>
            <a:r>
              <a:rPr lang="en-US" dirty="0"/>
              <a:t>:</a:t>
            </a:r>
          </a:p>
          <a:p>
            <a:pPr marL="228600" indent="-228600">
              <a:buAutoNum type="arabicPeriod"/>
            </a:pPr>
            <a:r>
              <a:rPr lang="en-US" dirty="0"/>
              <a:t>It lacks flexibility in tuning specific models --- </a:t>
            </a:r>
            <a:r>
              <a:rPr lang="en-US" dirty="0" err="1"/>
              <a:t>eg.</a:t>
            </a:r>
            <a:r>
              <a:rPr lang="en-US" dirty="0"/>
              <a:t> If a customer were to have one very specific problem that is repeated required of high accuracy predictions. The scalability of the model selection process maybe less important in comparison to tuning the one specific model. In this case, Azure </a:t>
            </a:r>
            <a:r>
              <a:rPr lang="en-US" dirty="0" err="1"/>
              <a:t>AutoML</a:t>
            </a:r>
            <a:r>
              <a:rPr lang="en-US" dirty="0"/>
              <a:t> is best used for model selection only, and the model should be implement separately by someone with more ML capability. It is not necessarily a bad thing, but more so a limitation that would potentially narrow down the amount of customers that should be using Azure </a:t>
            </a:r>
            <a:r>
              <a:rPr lang="en-US" dirty="0" err="1"/>
              <a:t>AutoML</a:t>
            </a:r>
            <a:r>
              <a:rPr lang="en-US" dirty="0"/>
              <a:t> extensively. To extend this to a more tangible example applicable in industry, lets consider two cases. The first of which is a traffic control tower that simply wants to predict the amount of cars that will pass interstate 80 the next week. And the second is a small ecommerce company that wants to predict the sales of each of variety of products in each of its variety of stores. It would be clear that for the first scenario, we would want one model, that is extremely good at predicting the amount of cars on I80. In this case, </a:t>
            </a:r>
            <a:r>
              <a:rPr lang="en-US" dirty="0" err="1"/>
              <a:t>autoML</a:t>
            </a:r>
            <a:r>
              <a:rPr lang="en-US" dirty="0"/>
              <a:t> might come into play as telling you, during the process of training a few hundred models, we found that the ridge regressor or the auto Arima performed best. And then an ML expert should probably come in making a more customer ridge regressor or auto Arima model. Regarding the case of the e commerce company: for every different product at every store, it might need a different ML model, perhaps here the scalability of azure </a:t>
            </a:r>
            <a:r>
              <a:rPr lang="en-US" dirty="0" err="1"/>
              <a:t>autoML’s</a:t>
            </a:r>
            <a:r>
              <a:rPr lang="en-US" dirty="0"/>
              <a:t> model selection is best used and tuning per model to perfection is slightly unrealistic.</a:t>
            </a:r>
          </a:p>
          <a:p>
            <a:pPr marL="228600" indent="-228600">
              <a:buAutoNum type="arabicPeriod"/>
            </a:pPr>
            <a:r>
              <a:rPr lang="en-US" dirty="0"/>
              <a:t>The visualization process of azure </a:t>
            </a:r>
            <a:r>
              <a:rPr lang="en-US" dirty="0" err="1"/>
              <a:t>autoML</a:t>
            </a:r>
            <a:r>
              <a:rPr lang="en-US" dirty="0"/>
              <a:t> is surprisingly difficult. As itself doesn’t have any visualizations built in for predictions and testing. However, that is a noted issue by the product team and I will be participating in a private preview regarding increased </a:t>
            </a:r>
            <a:r>
              <a:rPr lang="en-US" dirty="0" err="1"/>
              <a:t>explainability</a:t>
            </a:r>
            <a:r>
              <a:rPr lang="en-US" dirty="0"/>
              <a:t> and model visualization. It was supposedly early </a:t>
            </a:r>
            <a:r>
              <a:rPr lang="en-US" dirty="0" err="1"/>
              <a:t>feb</a:t>
            </a:r>
            <a:r>
              <a:rPr lang="en-US" dirty="0"/>
              <a:t>, later on they emailed me and said mid </a:t>
            </a:r>
            <a:r>
              <a:rPr lang="en-US" dirty="0" err="1"/>
              <a:t>feb</a:t>
            </a:r>
            <a:r>
              <a:rPr lang="en-US" dirty="0"/>
              <a:t>, hopefully it would be accessible before march.</a:t>
            </a:r>
          </a:p>
          <a:p>
            <a:pPr marL="228600" indent="-228600">
              <a:buAutoNum type="arabicPeriod"/>
            </a:pPr>
            <a:endParaRPr lang="en-US" dirty="0"/>
          </a:p>
          <a:p>
            <a:pPr marL="228600" indent="-228600">
              <a:buAutoNum type="arabicPeriod"/>
            </a:pPr>
            <a:endParaRPr lang="en-US" dirty="0"/>
          </a:p>
          <a:p>
            <a:pPr marL="0" indent="0">
              <a:buNone/>
            </a:pPr>
            <a:r>
              <a:rPr lang="en-US" dirty="0"/>
              <a:t>Now let’s move on from azure and take a look at the performance of </a:t>
            </a:r>
            <a:r>
              <a:rPr lang="en-US" dirty="0" err="1"/>
              <a:t>facebook’s</a:t>
            </a:r>
            <a:r>
              <a:rPr lang="en-US" dirty="0"/>
              <a:t> prophet model.</a:t>
            </a:r>
          </a:p>
        </p:txBody>
      </p:sp>
      <p:sp>
        <p:nvSpPr>
          <p:cNvPr id="4" name="Slide Number Placeholder 3"/>
          <p:cNvSpPr>
            <a:spLocks noGrp="1"/>
          </p:cNvSpPr>
          <p:nvPr>
            <p:ph type="sldNum" sz="quarter" idx="5"/>
          </p:nvPr>
        </p:nvSpPr>
        <p:spPr/>
        <p:txBody>
          <a:bodyPr/>
          <a:lstStyle/>
          <a:p>
            <a:fld id="{63556F2F-21E7-46B6-B2A1-DFCBC828EBBC}" type="slidenum">
              <a:rPr lang="en-US" smtClean="0"/>
              <a:t>7</a:t>
            </a:fld>
            <a:endParaRPr lang="en-US"/>
          </a:p>
        </p:txBody>
      </p:sp>
    </p:spTree>
    <p:extLst>
      <p:ext uri="{BB962C8B-B14F-4D97-AF65-F5344CB8AC3E}">
        <p14:creationId xmlns:p14="http://schemas.microsoft.com/office/powerpoint/2010/main" val="1585611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forecasting of </a:t>
            </a:r>
            <a:r>
              <a:rPr lang="en-US" dirty="0" err="1"/>
              <a:t>facebook’s</a:t>
            </a:r>
            <a:r>
              <a:rPr lang="en-US" dirty="0"/>
              <a:t> prophet model.</a:t>
            </a:r>
          </a:p>
          <a:p>
            <a:endParaRPr lang="en-US" dirty="0"/>
          </a:p>
          <a:p>
            <a:r>
              <a:rPr lang="en-US" dirty="0"/>
              <a:t>Although it seems to have a better fit from first look, it is because it takes a more aggressive approach to handle short term fluctuations. However, the accuracy is quite low, if we take closer looks at month level and numbers. The prophet API lacks sufficient documentation and control for the user, despite being pretty easily deployed for people with computer science backgrounds. There is not really a model explain feature, but one thing that’s nice is the variance range it provides. In the graph, the blue region surrounding the true stock price is the prophet forecaster’s idea of a potential range of where the stock price could be. Nearing the end, we could see that if we look at short term predictions, it is also quite off and not really fitting.</a:t>
            </a:r>
          </a:p>
          <a:p>
            <a:endParaRPr lang="en-US" dirty="0"/>
          </a:p>
          <a:p>
            <a:endParaRPr lang="en-US" dirty="0"/>
          </a:p>
        </p:txBody>
      </p:sp>
      <p:sp>
        <p:nvSpPr>
          <p:cNvPr id="4" name="Slide Number Placeholder 3"/>
          <p:cNvSpPr>
            <a:spLocks noGrp="1"/>
          </p:cNvSpPr>
          <p:nvPr>
            <p:ph type="sldNum" sz="quarter" idx="5"/>
          </p:nvPr>
        </p:nvSpPr>
        <p:spPr/>
        <p:txBody>
          <a:bodyPr/>
          <a:lstStyle/>
          <a:p>
            <a:fld id="{63556F2F-21E7-46B6-B2A1-DFCBC828EBBC}" type="slidenum">
              <a:rPr lang="en-US" smtClean="0"/>
              <a:t>8</a:t>
            </a:fld>
            <a:endParaRPr lang="en-US"/>
          </a:p>
        </p:txBody>
      </p:sp>
    </p:spTree>
    <p:extLst>
      <p:ext uri="{BB962C8B-B14F-4D97-AF65-F5344CB8AC3E}">
        <p14:creationId xmlns:p14="http://schemas.microsoft.com/office/powerpoint/2010/main" val="2399640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this a prediction done on NIO. Prophet is capable of easily setting a forecasting window without the need to pre generate lag in the data. If we look at the last check of this graph, which is the same part as the training data we used for Azure </a:t>
            </a:r>
            <a:r>
              <a:rPr lang="en-US" dirty="0" err="1"/>
              <a:t>AutoML</a:t>
            </a:r>
            <a:r>
              <a:rPr lang="en-US" dirty="0"/>
              <a:t>, we could see that it also plotted a line straight through that doesn’t really capture short term fluctuations. </a:t>
            </a:r>
          </a:p>
          <a:p>
            <a:endParaRPr lang="en-US" dirty="0"/>
          </a:p>
          <a:p>
            <a:r>
              <a:rPr lang="en-US" dirty="0"/>
              <a:t>Comparing to Azure’s </a:t>
            </a:r>
            <a:r>
              <a:rPr lang="en-US" dirty="0" err="1"/>
              <a:t>AutoML</a:t>
            </a:r>
            <a:r>
              <a:rPr lang="en-US" dirty="0"/>
              <a:t>, prophet is a little bit better on the visualization part which comes automatically. But lacks Explanability and transparency in its model’s inner workings. Prophet also would require basic coding skills to implement.</a:t>
            </a:r>
          </a:p>
        </p:txBody>
      </p:sp>
      <p:sp>
        <p:nvSpPr>
          <p:cNvPr id="4" name="Slide Number Placeholder 3"/>
          <p:cNvSpPr>
            <a:spLocks noGrp="1"/>
          </p:cNvSpPr>
          <p:nvPr>
            <p:ph type="sldNum" sz="quarter" idx="5"/>
          </p:nvPr>
        </p:nvSpPr>
        <p:spPr/>
        <p:txBody>
          <a:bodyPr/>
          <a:lstStyle/>
          <a:p>
            <a:fld id="{63556F2F-21E7-46B6-B2A1-DFCBC828EBBC}" type="slidenum">
              <a:rPr lang="en-US" smtClean="0"/>
              <a:t>9</a:t>
            </a:fld>
            <a:endParaRPr lang="en-US"/>
          </a:p>
        </p:txBody>
      </p:sp>
    </p:spTree>
    <p:extLst>
      <p:ext uri="{BB962C8B-B14F-4D97-AF65-F5344CB8AC3E}">
        <p14:creationId xmlns:p14="http://schemas.microsoft.com/office/powerpoint/2010/main" val="2488722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1.bin"/><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bin"/><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bin"/><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bin"/><Relationship Id="rId2" Type="http://schemas.openxmlformats.org/officeDocument/2006/relationships/image" Target="../media/image19.bin"/><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bin"/><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bin"/><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bin"/><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bin"/><Relationship Id="rId2" Type="http://schemas.openxmlformats.org/officeDocument/2006/relationships/image" Target="../media/image28.bin"/><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bin"/><Relationship Id="rId2" Type="http://schemas.openxmlformats.org/officeDocument/2006/relationships/image" Target="../media/image28.bin"/><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bin"/><Relationship Id="rId2" Type="http://schemas.openxmlformats.org/officeDocument/2006/relationships/image" Target="../media/image28.bin"/><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bin"/><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bin"/><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bin"/><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bin"/><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bin"/><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bin"/><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ti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bin"/><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bin"/><Relationship Id="rId2" Type="http://schemas.openxmlformats.org/officeDocument/2006/relationships/image" Target="../media/image40.bin"/><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639245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7126239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360605"/>
            <a:ext cx="11306469" cy="758022"/>
          </a:xfrm>
        </p:spPr>
        <p:txBody>
          <a:bodyPr wrap="square" lIns="0" tIns="165600" rIns="0" bIns="0">
            <a:noAutofit/>
          </a:bodyPr>
          <a:lstStyle>
            <a:lvl1pPr>
              <a:lnSpc>
                <a:spcPct val="90000"/>
              </a:lnSpc>
              <a:defRPr sz="3137">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26425"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26424"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grpSp>
        <p:nvGrpSpPr>
          <p:cNvPr id="9" name="Group 8">
            <a:extLst>
              <a:ext uri="{FF2B5EF4-FFF2-40B4-BE49-F238E27FC236}">
                <a16:creationId xmlns:a16="http://schemas.microsoft.com/office/drawing/2014/main" id="{1B3D1775-BAD2-40EC-B12C-D40EF348EB0C}"/>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2967508-93EC-4C59-8CBB-C7028DA3CBE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1" name="Freeform: Shape 10">
              <a:extLst>
                <a:ext uri="{FF2B5EF4-FFF2-40B4-BE49-F238E27FC236}">
                  <a16:creationId xmlns:a16="http://schemas.microsoft.com/office/drawing/2014/main" id="{A590E4D7-29BB-422F-8849-0226454584E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2656654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360605"/>
            <a:ext cx="11306469" cy="758022"/>
          </a:xfrm>
        </p:spPr>
        <p:txBody>
          <a:bodyPr wrap="square" lIns="0" tIns="165600" rIns="0" bIns="0">
            <a:noAutofit/>
          </a:bodyPr>
          <a:lstStyle>
            <a:lvl1pPr>
              <a:lnSpc>
                <a:spcPct val="90000"/>
              </a:lnSpc>
              <a:defRPr sz="3137">
                <a:solidFill>
                  <a:schemeClr val="tx1"/>
                </a:solidFill>
              </a:defRPr>
            </a:lvl1pPr>
          </a:lstStyle>
          <a:p>
            <a:r>
              <a:rPr lang="en-US"/>
              <a:t>Device layout 2: two columns</a:t>
            </a:r>
          </a:p>
        </p:txBody>
      </p:sp>
      <p:sp>
        <p:nvSpPr>
          <p:cNvPr id="4" name="Text Placeholder 3"/>
          <p:cNvSpPr>
            <a:spLocks noGrp="1"/>
          </p:cNvSpPr>
          <p:nvPr>
            <p:ph type="body" sz="quarter" idx="10" hasCustomPrompt="1"/>
          </p:nvPr>
        </p:nvSpPr>
        <p:spPr>
          <a:xfrm>
            <a:off x="426425"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26424"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6" name="Text Placeholder 3">
            <a:extLst>
              <a:ext uri="{FF2B5EF4-FFF2-40B4-BE49-F238E27FC236}">
                <a16:creationId xmlns:a16="http://schemas.microsoft.com/office/drawing/2014/main" id="{42A58F5B-4722-4F58-A4D3-E9AAFE34112F}"/>
              </a:ext>
            </a:extLst>
          </p:cNvPr>
          <p:cNvSpPr>
            <a:spLocks noGrp="1"/>
          </p:cNvSpPr>
          <p:nvPr>
            <p:ph type="body" sz="quarter" idx="12" hasCustomPrompt="1"/>
          </p:nvPr>
        </p:nvSpPr>
        <p:spPr>
          <a:xfrm>
            <a:off x="6096000"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095999"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grpSp>
        <p:nvGrpSpPr>
          <p:cNvPr id="11" name="Group 10">
            <a:extLst>
              <a:ext uri="{FF2B5EF4-FFF2-40B4-BE49-F238E27FC236}">
                <a16:creationId xmlns:a16="http://schemas.microsoft.com/office/drawing/2014/main" id="{50E99AE8-D0B7-4332-A326-A500E27B2F9B}"/>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00805FD-75D2-4F8D-AA89-1EC1A6B0F454}"/>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FD58B1A5-A43C-4E48-896A-EF11C1FD849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4166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360605"/>
            <a:ext cx="11306469" cy="758022"/>
          </a:xfrm>
        </p:spPr>
        <p:txBody>
          <a:bodyPr wrap="square" lIns="0" tIns="165600" rIns="0" bIns="0">
            <a:noAutofit/>
          </a:bodyPr>
          <a:lstStyle>
            <a:lvl1pPr>
              <a:lnSpc>
                <a:spcPct val="90000"/>
              </a:lnSpc>
              <a:defRPr sz="3137">
                <a:solidFill>
                  <a:schemeClr val="tx1"/>
                </a:solidFill>
              </a:defRPr>
            </a:lvl1pPr>
          </a:lstStyle>
          <a:p>
            <a:r>
              <a:rPr lang="en-US"/>
              <a:t>Device layout 2: two columns stepped for icon</a:t>
            </a:r>
          </a:p>
        </p:txBody>
      </p:sp>
      <p:sp>
        <p:nvSpPr>
          <p:cNvPr id="5" name="Text Placeholder 4"/>
          <p:cNvSpPr>
            <a:spLocks noGrp="1"/>
          </p:cNvSpPr>
          <p:nvPr>
            <p:ph type="body" sz="quarter" idx="11" hasCustomPrompt="1"/>
          </p:nvPr>
        </p:nvSpPr>
        <p:spPr>
          <a:xfrm>
            <a:off x="426424"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095999"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60149"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829724" y="1882335"/>
            <a:ext cx="4758211" cy="589905"/>
          </a:xfrm>
        </p:spPr>
        <p:txBody>
          <a:bodyPr wrap="square" lIns="0" tIns="0" rIns="0" bIns="0">
            <a:spAutoFit/>
          </a:bodyPr>
          <a:lstStyle>
            <a:lvl1pPr marL="0" indent="0">
              <a:lnSpc>
                <a:spcPts val="2307"/>
              </a:lnSpc>
              <a:buNone/>
              <a:defRPr sz="1961" b="0" i="0">
                <a:solidFill>
                  <a:schemeClr val="tx1"/>
                </a:solidFill>
                <a:latin typeface="+mj-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36378" y="6431031"/>
            <a:ext cx="11326085" cy="95058"/>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289470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4" name="Picture 3" descr="A person wearing a suit and tie&#10;&#10;Description generated with very high confidence">
            <a:extLst>
              <a:ext uri="{FF2B5EF4-FFF2-40B4-BE49-F238E27FC236}">
                <a16:creationId xmlns:a16="http://schemas.microsoft.com/office/drawing/2014/main" id="{355F20B0-A7C9-432D-A3BD-DAB09DCE29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760" y="0"/>
            <a:ext cx="12199895" cy="6858000"/>
          </a:xfrm>
          <a:prstGeom prst="rect">
            <a:avLst/>
          </a:prstGeom>
        </p:spPr>
      </p:pic>
      <p:sp>
        <p:nvSpPr>
          <p:cNvPr id="8" name="Rectangle 7">
            <a:extLst>
              <a:ext uri="{FF2B5EF4-FFF2-40B4-BE49-F238E27FC236}">
                <a16:creationId xmlns:a16="http://schemas.microsoft.com/office/drawing/2014/main" id="{8E0FB3E9-E912-4066-985B-F461DD7FE1B2}"/>
              </a:ext>
            </a:extLst>
          </p:cNvPr>
          <p:cNvSpPr/>
          <p:nvPr userDrawn="1"/>
        </p:nvSpPr>
        <p:spPr>
          <a:xfrm>
            <a:off x="4876974" y="15"/>
            <a:ext cx="7314163" cy="6857969"/>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6552795" y="1843873"/>
            <a:ext cx="5297495" cy="2621292"/>
          </a:xfrm>
        </p:spPr>
        <p:txBody>
          <a:bodyPr wrap="square" lIns="0" tIns="0" rIns="0" bIns="0">
            <a:noAutofit/>
          </a:bodyPr>
          <a:lstStyle>
            <a:lvl1pPr>
              <a:lnSpc>
                <a:spcPct val="90000"/>
              </a:lnSpc>
              <a:defRPr sz="3921" strike="noStrike">
                <a:solidFill>
                  <a:schemeClr val="bg1"/>
                </a:solidFill>
              </a:defRPr>
            </a:lvl1pPr>
          </a:lstStyle>
          <a:p>
            <a:r>
              <a:rPr lang="en-US"/>
              <a:t>Quote</a:t>
            </a:r>
          </a:p>
        </p:txBody>
      </p:sp>
      <p:sp>
        <p:nvSpPr>
          <p:cNvPr id="7" name="Subtitle 2">
            <a:extLst>
              <a:ext uri="{FF2B5EF4-FFF2-40B4-BE49-F238E27FC236}">
                <a16:creationId xmlns:a16="http://schemas.microsoft.com/office/drawing/2014/main" id="{39D0D7C1-FD24-48AF-99CA-61B81BE6666B}"/>
              </a:ext>
            </a:extLst>
          </p:cNvPr>
          <p:cNvSpPr>
            <a:spLocks noGrp="1"/>
          </p:cNvSpPr>
          <p:nvPr>
            <p:ph type="subTitle" idx="27"/>
          </p:nvPr>
        </p:nvSpPr>
        <p:spPr>
          <a:xfrm>
            <a:off x="6551174" y="4746083"/>
            <a:ext cx="4392137" cy="271592"/>
          </a:xfrm>
        </p:spPr>
        <p:txBody>
          <a:bodyPr/>
          <a:lstStyle>
            <a:lvl1pPr marL="0" indent="0" algn="l">
              <a:buNone/>
              <a:defRPr sz="1961" b="0" i="0" spc="-60" baseline="0">
                <a:solidFill>
                  <a:schemeClr val="bg1"/>
                </a:solidFill>
                <a:latin typeface="+mn-lt"/>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TextBox 5">
            <a:extLst>
              <a:ext uri="{FF2B5EF4-FFF2-40B4-BE49-F238E27FC236}">
                <a16:creationId xmlns:a16="http://schemas.microsoft.com/office/drawing/2014/main" id="{37DC4DB5-9434-4E88-A541-339EE6BCA17C}"/>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9" name="Freeform: Shape 8">
            <a:extLst>
              <a:ext uri="{FF2B5EF4-FFF2-40B4-BE49-F238E27FC236}">
                <a16:creationId xmlns:a16="http://schemas.microsoft.com/office/drawing/2014/main" id="{218D3514-CB17-4503-A678-FCD8FE9EF2D5}"/>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0778415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42293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2692302"/>
            <a:ext cx="7477989" cy="1473396"/>
          </a:xfrm>
          <a:noFill/>
        </p:spPr>
        <p:txBody>
          <a:bodyPr lIns="0" tIns="0" rIns="0" bIns="0" anchor="ctr" anchorCtr="0"/>
          <a:lstStyle>
            <a:lvl1pPr>
              <a:lnSpc>
                <a:spcPct val="100000"/>
              </a:lnSpc>
              <a:spcAft>
                <a:spcPts val="1274"/>
              </a:spcAft>
              <a:defRPr sz="3137"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65451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54843"/>
            <a:ext cx="11339774" cy="1223171"/>
          </a:xfrm>
        </p:spPr>
        <p:txBody>
          <a:bodyPr wrap="square" lIns="0" tIns="0" rIns="0" bIns="0">
            <a:spAutoFit/>
          </a:bodyPr>
          <a:lstStyle>
            <a:lvl1pPr marL="448193" indent="-448193">
              <a:lnSpc>
                <a:spcPct val="90000"/>
              </a:lnSpc>
              <a:spcBef>
                <a:spcPts val="0"/>
              </a:spcBef>
              <a:spcAft>
                <a:spcPts val="1274"/>
              </a:spcAft>
              <a:buClr>
                <a:srgbClr val="000000"/>
              </a:buClr>
              <a:buFont typeface="Arial" panose="020B0604020202020204" pitchFamily="34" charset="0"/>
              <a:buChar char="•"/>
              <a:defRPr sz="2549" b="0" i="0">
                <a:solidFill>
                  <a:schemeClr val="tx1"/>
                </a:solidFill>
                <a:latin typeface="+mn-lt"/>
              </a:defRPr>
            </a:lvl1pPr>
            <a:lvl2pPr marL="560241" indent="-336145">
              <a:lnSpc>
                <a:spcPct val="90000"/>
              </a:lnSpc>
              <a:spcBef>
                <a:spcPts val="0"/>
              </a:spcBef>
              <a:spcAft>
                <a:spcPts val="1274"/>
              </a:spcAft>
              <a:buClr>
                <a:srgbClr val="000000"/>
              </a:buClr>
              <a:buFont typeface="Arial" panose="020B0604020202020204" pitchFamily="34" charset="0"/>
              <a:buChar char="•"/>
              <a:defRPr sz="1961">
                <a:solidFill>
                  <a:schemeClr val="tx1"/>
                </a:solidFill>
              </a:defRPr>
            </a:lvl2pPr>
            <a:lvl3pPr marL="784338" indent="-336145">
              <a:spcBef>
                <a:spcPts val="0"/>
              </a:spcBef>
              <a:spcAft>
                <a:spcPts val="1274"/>
              </a:spcAft>
              <a:buClr>
                <a:srgbClr val="000000"/>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55463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872EFC-9763-464D-A00B-C79CA475ABE9}"/>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BFEDB81F-0D7E-42AE-9205-B2DA6F7E26D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F165ADE4-8BEF-4AE9-9BEF-A8FDFBD1EC4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859418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2047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56815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78886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25179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788535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008160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431592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2450698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039898"/>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588705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346831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601496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77355904"/>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475546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944229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80521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35551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984792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13284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132912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898468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10980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044462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381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899342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105121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004474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7455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2422981942"/>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99117509"/>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18371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CE0C-D719-49AB-813B-DCFB4030BB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EF1671-9B1D-476E-8143-30A67CFE6FF3}"/>
              </a:ext>
            </a:extLst>
          </p:cNvPr>
          <p:cNvSpPr>
            <a:spLocks noGrp="1"/>
          </p:cNvSpPr>
          <p:nvPr>
            <p:ph type="dt" sz="half" idx="10"/>
          </p:nvPr>
        </p:nvSpPr>
        <p:spPr/>
        <p:txBody>
          <a:bodyPr/>
          <a:lstStyle/>
          <a:p>
            <a:fld id="{5AA8FE18-1705-4267-8152-D499902B481B}" type="datetimeFigureOut">
              <a:rPr lang="en-US" smtClean="0"/>
              <a:t>2/17/21</a:t>
            </a:fld>
            <a:endParaRPr lang="en-US"/>
          </a:p>
        </p:txBody>
      </p:sp>
      <p:sp>
        <p:nvSpPr>
          <p:cNvPr id="4" name="Footer Placeholder 3">
            <a:extLst>
              <a:ext uri="{FF2B5EF4-FFF2-40B4-BE49-F238E27FC236}">
                <a16:creationId xmlns:a16="http://schemas.microsoft.com/office/drawing/2014/main" id="{D8501E7D-7F3D-4C7D-9081-CE904BAA41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983363-7F5C-4FEA-BB71-43D7EA6E72A5}"/>
              </a:ext>
            </a:extLst>
          </p:cNvPr>
          <p:cNvSpPr>
            <a:spLocks noGrp="1"/>
          </p:cNvSpPr>
          <p:nvPr>
            <p:ph type="sldNum" sz="quarter" idx="12"/>
          </p:nvPr>
        </p:nvSpPr>
        <p:spPr/>
        <p:txBody>
          <a:bodyPr/>
          <a:lstStyle/>
          <a:p>
            <a:fld id="{024B278D-8E1B-49DF-B189-39D511AD1D13}" type="slidenum">
              <a:rPr lang="en-US" smtClean="0"/>
              <a:t>‹#›</a:t>
            </a:fld>
            <a:endParaRPr lang="en-US"/>
          </a:p>
        </p:txBody>
      </p:sp>
    </p:spTree>
    <p:extLst>
      <p:ext uri="{BB962C8B-B14F-4D97-AF65-F5344CB8AC3E}">
        <p14:creationId xmlns:p14="http://schemas.microsoft.com/office/powerpoint/2010/main" val="3522129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31801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60606"/>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920557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iagram Slide - Full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1621142"/>
            <a:ext cx="11339774" cy="241415"/>
          </a:xfrm>
        </p:spPr>
        <p:txBody>
          <a:bodyPr wrap="square" lIns="0" tIns="0" rIns="0" bIns="0">
            <a:spAutoFit/>
          </a:bodyPr>
          <a:lstStyle>
            <a:lvl1pPr marL="268916" indent="-225861">
              <a:lnSpc>
                <a:spcPct val="100000"/>
              </a:lnSpc>
              <a:spcBef>
                <a:spcPts val="600"/>
              </a:spcBef>
              <a:spcAft>
                <a:spcPts val="0"/>
              </a:spcAft>
              <a:buClr>
                <a:srgbClr val="000000"/>
              </a:buClr>
              <a:buSzPct val="77000"/>
              <a:buFont typeface="Arial" panose="020B0604020202020204" pitchFamily="34" charset="0"/>
              <a:buChar char="•"/>
              <a:defRPr sz="1568"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568">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568">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060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Diagram Full Page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128215"/>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grpSp>
        <p:nvGrpSpPr>
          <p:cNvPr id="9" name="Group 8">
            <a:extLst>
              <a:ext uri="{FF2B5EF4-FFF2-40B4-BE49-F238E27FC236}">
                <a16:creationId xmlns:a16="http://schemas.microsoft.com/office/drawing/2014/main" id="{620E6559-4853-4649-8584-BA9E73E0CACB}"/>
              </a:ext>
            </a:extLst>
          </p:cNvPr>
          <p:cNvGrpSpPr/>
          <p:nvPr userDrawn="1"/>
        </p:nvGrpSpPr>
        <p:grpSpPr>
          <a:xfrm>
            <a:off x="436378" y="6431031"/>
            <a:ext cx="11326085" cy="95058"/>
            <a:chOff x="445128" y="6559056"/>
            <a:chExt cx="11553197" cy="96950"/>
          </a:xfrm>
        </p:grpSpPr>
        <p:sp>
          <p:nvSpPr>
            <p:cNvPr id="11" name="TextBox 10">
              <a:extLst>
                <a:ext uri="{FF2B5EF4-FFF2-40B4-BE49-F238E27FC236}">
                  <a16:creationId xmlns:a16="http://schemas.microsoft.com/office/drawing/2014/main" id="{24B2EEB2-25F0-43BF-AEC6-C7E84C24D4E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2" name="Freeform: Shape 11">
              <a:extLst>
                <a:ext uri="{FF2B5EF4-FFF2-40B4-BE49-F238E27FC236}">
                  <a16:creationId xmlns:a16="http://schemas.microsoft.com/office/drawing/2014/main" id="{D44A30B6-9C6E-4035-8FF4-C5AA9D06BE3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5977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8474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90356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7056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age Full Bleed">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0B6FF9-6B95-453A-92EE-13FE3BD35AE4}"/>
              </a:ext>
            </a:extLst>
          </p:cNvPr>
          <p:cNvSpPr>
            <a:spLocks noGrp="1"/>
          </p:cNvSpPr>
          <p:nvPr>
            <p:ph type="pic" sz="quarter" idx="12" hasCustomPrompt="1"/>
          </p:nvPr>
        </p:nvSpPr>
        <p:spPr>
          <a:xfrm>
            <a:off x="1" y="0"/>
            <a:ext cx="12192000" cy="6858000"/>
          </a:xfrm>
          <a:prstGeom prst="rect">
            <a:avLst/>
          </a:prstGeom>
          <a:solidFill>
            <a:schemeClr val="bg2">
              <a:alpha val="81000"/>
            </a:schemeClr>
          </a:solidFill>
        </p:spPr>
        <p:txBody>
          <a:bodyPr bIns="548640" anchor="ctr"/>
          <a:lstStyle>
            <a:lvl1pPr marL="0" indent="0" algn="l">
              <a:buNone/>
              <a:defRPr sz="2000">
                <a:latin typeface="Segoe UI Light" panose="020B0502040204020203" pitchFamily="34" charset="0"/>
                <a:cs typeface="Segoe UI Light" panose="020B0502040204020203" pitchFamily="34" charset="0"/>
              </a:defRPr>
            </a:lvl1pPr>
          </a:lstStyle>
          <a:p>
            <a:r>
              <a:rPr lang="en-US"/>
              <a:t>        Click icon to insert a photo</a:t>
            </a:r>
          </a:p>
          <a:p>
            <a:endParaRPr lang="en-US"/>
          </a:p>
        </p:txBody>
      </p:sp>
      <p:sp>
        <p:nvSpPr>
          <p:cNvPr id="9" name="Content Placeholder 6">
            <a:extLst>
              <a:ext uri="{FF2B5EF4-FFF2-40B4-BE49-F238E27FC236}">
                <a16:creationId xmlns:a16="http://schemas.microsoft.com/office/drawing/2014/main" id="{A3923364-5E1E-448B-AAD6-B257F7313233}"/>
              </a:ext>
            </a:extLst>
          </p:cNvPr>
          <p:cNvSpPr>
            <a:spLocks noGrp="1"/>
          </p:cNvSpPr>
          <p:nvPr>
            <p:ph sz="quarter" idx="13"/>
          </p:nvPr>
        </p:nvSpPr>
        <p:spPr>
          <a:xfrm>
            <a:off x="6918292" y="1717598"/>
            <a:ext cx="4546204" cy="443198"/>
          </a:xfrm>
          <a:prstGeom prst="rect">
            <a:avLst/>
          </a:prstGeom>
        </p:spPr>
        <p:txBody>
          <a:bodyPr lIns="0" tIns="0" rIns="0" bIns="0">
            <a:spAutoFit/>
          </a:bodyPr>
          <a:lstStyle>
            <a:lvl1pPr marL="0" indent="0">
              <a:buNone/>
              <a:defRPr sz="32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12" name="Content Placeholder 10">
            <a:extLst>
              <a:ext uri="{FF2B5EF4-FFF2-40B4-BE49-F238E27FC236}">
                <a16:creationId xmlns:a16="http://schemas.microsoft.com/office/drawing/2014/main" id="{7D245258-493F-4E5C-AB6A-6AB135FCFD40}"/>
              </a:ext>
            </a:extLst>
          </p:cNvPr>
          <p:cNvSpPr>
            <a:spLocks noGrp="1"/>
          </p:cNvSpPr>
          <p:nvPr>
            <p:ph sz="quarter" idx="14" hasCustomPrompt="1"/>
          </p:nvPr>
        </p:nvSpPr>
        <p:spPr>
          <a:xfrm>
            <a:off x="6918292" y="2460260"/>
            <a:ext cx="4546204" cy="1010148"/>
          </a:xfrm>
          <a:prstGeom prst="rect">
            <a:avLst/>
          </a:prstGeom>
        </p:spPr>
        <p:txBody>
          <a:bodyPr wrap="square" lIns="0" tIns="0" rIns="0" bIns="0">
            <a:spAutoFit/>
          </a:bodyPr>
          <a:lstStyle>
            <a:lvl1pPr marL="0" indent="0">
              <a:lnSpc>
                <a:spcPct val="120000"/>
              </a:lnSpc>
              <a:spcBef>
                <a:spcPts val="0"/>
              </a:spcBef>
              <a:spcAft>
                <a:spcPts val="1200"/>
              </a:spcAft>
              <a:buNone/>
              <a:defRPr sz="1400">
                <a:solidFill>
                  <a:schemeClr val="tx2"/>
                </a:solidFill>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Tree>
    <p:extLst>
      <p:ext uri="{BB962C8B-B14F-4D97-AF65-F5344CB8AC3E}">
        <p14:creationId xmlns:p14="http://schemas.microsoft.com/office/powerpoint/2010/main" val="28800837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Content / Image Split">
    <p:spTree>
      <p:nvGrpSpPr>
        <p:cNvPr id="1" name=""/>
        <p:cNvGrpSpPr/>
        <p:nvPr/>
      </p:nvGrpSpPr>
      <p:grpSpPr>
        <a:xfrm>
          <a:off x="0" y="0"/>
          <a:ext cx="0" cy="0"/>
          <a:chOff x="0" y="0"/>
          <a:chExt cx="0" cy="0"/>
        </a:xfrm>
      </p:grpSpPr>
      <p:sp>
        <p:nvSpPr>
          <p:cNvPr id="11" name="Title 9">
            <a:extLst>
              <a:ext uri="{FF2B5EF4-FFF2-40B4-BE49-F238E27FC236}">
                <a16:creationId xmlns:a16="http://schemas.microsoft.com/office/drawing/2014/main" id="{57BEC4CB-DA8A-4E9A-927A-29DA0F4358C4}"/>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F705A9B7-0D07-4F93-9F43-1DB33CEF1ACA}"/>
              </a:ext>
            </a:extLst>
          </p:cNvPr>
          <p:cNvSpPr>
            <a:spLocks noGrp="1"/>
          </p:cNvSpPr>
          <p:nvPr>
            <p:ph type="body" sz="quarter" idx="10" hasCustomPrompt="1"/>
          </p:nvPr>
        </p:nvSpPr>
        <p:spPr>
          <a:xfrm>
            <a:off x="503278" y="1213383"/>
            <a:ext cx="3066472"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
        <p:nvSpPr>
          <p:cNvPr id="18" name="Picture Placeholder 16">
            <a:extLst>
              <a:ext uri="{FF2B5EF4-FFF2-40B4-BE49-F238E27FC236}">
                <a16:creationId xmlns:a16="http://schemas.microsoft.com/office/drawing/2014/main" id="{6A32296C-3376-4B7E-8528-F4B3AE5EB550}"/>
              </a:ext>
            </a:extLst>
          </p:cNvPr>
          <p:cNvSpPr>
            <a:spLocks noGrp="1"/>
          </p:cNvSpPr>
          <p:nvPr>
            <p:ph type="pic" sz="quarter" idx="11"/>
          </p:nvPr>
        </p:nvSpPr>
        <p:spPr>
          <a:xfrm>
            <a:off x="6534150" y="0"/>
            <a:ext cx="5657850" cy="6858000"/>
          </a:xfrm>
          <a:prstGeom prst="rect">
            <a:avLst/>
          </a:prstGeom>
        </p:spPr>
        <p:txBody>
          <a:bodyPr/>
          <a:lstStyle>
            <a:lvl1pPr marL="0" indent="0" algn="ctr">
              <a:buNone/>
              <a:defRPr/>
            </a:lvl1pPr>
          </a:lstStyle>
          <a:p>
            <a:endParaRPr lang="en-US"/>
          </a:p>
          <a:p>
            <a:endParaRPr lang="en-US"/>
          </a:p>
          <a:p>
            <a:endParaRPr lang="en-US"/>
          </a:p>
          <a:p>
            <a:endParaRPr lang="en-US"/>
          </a:p>
          <a:p>
            <a:endParaRPr lang="en-US"/>
          </a:p>
          <a:p>
            <a:r>
              <a:rPr lang="en-US"/>
              <a:t>Insert picture here</a:t>
            </a:r>
          </a:p>
        </p:txBody>
      </p:sp>
      <p:sp>
        <p:nvSpPr>
          <p:cNvPr id="25" name="Content Placeholder 23">
            <a:extLst>
              <a:ext uri="{FF2B5EF4-FFF2-40B4-BE49-F238E27FC236}">
                <a16:creationId xmlns:a16="http://schemas.microsoft.com/office/drawing/2014/main" id="{8B92D2D8-67CA-432A-9029-045FDB781924}"/>
              </a:ext>
            </a:extLst>
          </p:cNvPr>
          <p:cNvSpPr>
            <a:spLocks noGrp="1"/>
          </p:cNvSpPr>
          <p:nvPr>
            <p:ph sz="quarter" idx="12" hasCustomPrompt="1"/>
          </p:nvPr>
        </p:nvSpPr>
        <p:spPr>
          <a:xfrm>
            <a:off x="503277" y="2194561"/>
            <a:ext cx="4565072" cy="3431709"/>
          </a:xfrm>
          <a:prstGeom prst="rect">
            <a:avLst/>
          </a:prstGeom>
        </p:spPr>
        <p:txBody>
          <a:bodyPr wrap="square" lIns="0" tIns="0" rIns="0" bIns="0">
            <a:spAutoFit/>
          </a:bodyPr>
          <a:lstStyle>
            <a:lvl1pPr marL="0" marR="0" indent="0" algn="l" defTabSz="914225" rtl="0" eaLnBrk="1" fontAlgn="auto" latinLnBrk="0" hangingPunct="1">
              <a:lnSpc>
                <a:spcPct val="100000"/>
              </a:lnSpc>
              <a:spcBef>
                <a:spcPts val="0"/>
              </a:spcBef>
              <a:spcAft>
                <a:spcPts val="0"/>
              </a:spcAft>
              <a:buClrTx/>
              <a:buSzTx/>
              <a:buFontTx/>
              <a:buNone/>
              <a:tabLst/>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Section Title here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Lorem ipsum dolor sit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amet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consectetuer</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adipiscing</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elit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Maecenas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porttitor</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congue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massa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Fusce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posuere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magna sed pulvinar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ultricies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purus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lectus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malesuada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libero, sit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amet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commodo</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magna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eros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quis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urna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Nunc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viverra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imperdiet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enim</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Fusce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est.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Vivamus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tellus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Pellentesque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habitant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morbi</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tristique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senectus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netus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malesuada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fames ac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turpis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egestas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Proin</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pharetra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nonummy</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pede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Mauris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orci</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Sdfsdfsdf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Sdfsdfsdf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mn-lt"/>
              <a:ea typeface="+mn-ea"/>
              <a:cs typeface="+mn-cs"/>
            </a:endParaRPr>
          </a:p>
        </p:txBody>
      </p:sp>
    </p:spTree>
    <p:extLst>
      <p:ext uri="{BB962C8B-B14F-4D97-AF65-F5344CB8AC3E}">
        <p14:creationId xmlns:p14="http://schemas.microsoft.com/office/powerpoint/2010/main" val="199846771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Left Content / Image Spli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05A9B7-0D07-4F93-9F43-1DB33CEF1ACA}"/>
              </a:ext>
            </a:extLst>
          </p:cNvPr>
          <p:cNvSpPr>
            <a:spLocks noGrp="1"/>
          </p:cNvSpPr>
          <p:nvPr>
            <p:ph type="body" sz="quarter" idx="10" hasCustomPrompt="1"/>
          </p:nvPr>
        </p:nvSpPr>
        <p:spPr>
          <a:xfrm>
            <a:off x="503277" y="1213383"/>
            <a:ext cx="11185446"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
        <p:nvSpPr>
          <p:cNvPr id="6" name="Text Placeholder 5">
            <a:extLst>
              <a:ext uri="{FF2B5EF4-FFF2-40B4-BE49-F238E27FC236}">
                <a16:creationId xmlns:a16="http://schemas.microsoft.com/office/drawing/2014/main" id="{A6C34D21-2D57-42C4-A58C-CF9DEC744989}"/>
              </a:ext>
            </a:extLst>
          </p:cNvPr>
          <p:cNvSpPr>
            <a:spLocks noGrp="1"/>
          </p:cNvSpPr>
          <p:nvPr>
            <p:ph type="body" sz="quarter" idx="11"/>
          </p:nvPr>
        </p:nvSpPr>
        <p:spPr>
          <a:xfrm>
            <a:off x="503277" y="663676"/>
            <a:ext cx="11185446"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Tree>
    <p:extLst>
      <p:ext uri="{BB962C8B-B14F-4D97-AF65-F5344CB8AC3E}">
        <p14:creationId xmlns:p14="http://schemas.microsoft.com/office/powerpoint/2010/main" val="18289868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9B6E0AA-E4F2-41D6-A6A5-5FB77A4F23EC}"/>
              </a:ext>
            </a:extLst>
          </p:cNvPr>
          <p:cNvSpPr>
            <a:spLocks noGrp="1"/>
          </p:cNvSpPr>
          <p:nvPr>
            <p:ph type="body" sz="quarter" idx="10"/>
          </p:nvPr>
        </p:nvSpPr>
        <p:spPr>
          <a:xfrm>
            <a:off x="503277" y="663676"/>
            <a:ext cx="11185447"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7" y="2081569"/>
            <a:ext cx="11185446" cy="1846659"/>
          </a:xfrm>
          <a:prstGeom prst="rect">
            <a:avLst/>
          </a:prstGeom>
        </p:spPr>
        <p:txBody>
          <a:bodyPr wrap="square" lIns="0" tIns="0" rIns="0" b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Tree>
    <p:extLst>
      <p:ext uri="{BB962C8B-B14F-4D97-AF65-F5344CB8AC3E}">
        <p14:creationId xmlns:p14="http://schemas.microsoft.com/office/powerpoint/2010/main" val="25136817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9B6E0AA-E4F2-41D6-A6A5-5FB77A4F23EC}"/>
              </a:ext>
            </a:extLst>
          </p:cNvPr>
          <p:cNvSpPr>
            <a:spLocks noGrp="1"/>
          </p:cNvSpPr>
          <p:nvPr>
            <p:ph type="body" sz="quarter" idx="10"/>
          </p:nvPr>
        </p:nvSpPr>
        <p:spPr>
          <a:xfrm>
            <a:off x="503277" y="663676"/>
            <a:ext cx="11185447"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Tree>
    <p:extLst>
      <p:ext uri="{BB962C8B-B14F-4D97-AF65-F5344CB8AC3E}">
        <p14:creationId xmlns:p14="http://schemas.microsoft.com/office/powerpoint/2010/main" val="3099770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694308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7"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5" name="Text Placeholder 8">
            <a:extLst>
              <a:ext uri="{FF2B5EF4-FFF2-40B4-BE49-F238E27FC236}">
                <a16:creationId xmlns:a16="http://schemas.microsoft.com/office/drawing/2014/main" id="{D8DE1C34-6B5E-4059-BA7D-70145A9B1F48}"/>
              </a:ext>
            </a:extLst>
          </p:cNvPr>
          <p:cNvSpPr>
            <a:spLocks noGrp="1"/>
          </p:cNvSpPr>
          <p:nvPr>
            <p:ph type="body" sz="quarter" idx="14" hasCustomPrompt="1"/>
          </p:nvPr>
        </p:nvSpPr>
        <p:spPr>
          <a:xfrm>
            <a:off x="4462695"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6" name="Text Placeholder 8">
            <a:extLst>
              <a:ext uri="{FF2B5EF4-FFF2-40B4-BE49-F238E27FC236}">
                <a16:creationId xmlns:a16="http://schemas.microsoft.com/office/drawing/2014/main" id="{ADB6AF5F-2C6D-4CE5-A252-7EBB51733092}"/>
              </a:ext>
            </a:extLst>
          </p:cNvPr>
          <p:cNvSpPr>
            <a:spLocks noGrp="1"/>
          </p:cNvSpPr>
          <p:nvPr>
            <p:ph type="body" sz="quarter" idx="15" hasCustomPrompt="1"/>
          </p:nvPr>
        </p:nvSpPr>
        <p:spPr>
          <a:xfrm>
            <a:off x="503277"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7" name="Text Placeholder 8">
            <a:extLst>
              <a:ext uri="{FF2B5EF4-FFF2-40B4-BE49-F238E27FC236}">
                <a16:creationId xmlns:a16="http://schemas.microsoft.com/office/drawing/2014/main" id="{E91C6071-A470-459F-9B75-F915BCABAB87}"/>
              </a:ext>
            </a:extLst>
          </p:cNvPr>
          <p:cNvSpPr>
            <a:spLocks noGrp="1"/>
          </p:cNvSpPr>
          <p:nvPr>
            <p:ph type="body" sz="quarter" idx="16" hasCustomPrompt="1"/>
          </p:nvPr>
        </p:nvSpPr>
        <p:spPr>
          <a:xfrm>
            <a:off x="4462695"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8" name="Text Placeholder 8">
            <a:extLst>
              <a:ext uri="{FF2B5EF4-FFF2-40B4-BE49-F238E27FC236}">
                <a16:creationId xmlns:a16="http://schemas.microsoft.com/office/drawing/2014/main" id="{6CC18E57-3DCA-4009-A503-FDBA22EF69FB}"/>
              </a:ext>
            </a:extLst>
          </p:cNvPr>
          <p:cNvSpPr>
            <a:spLocks noGrp="1"/>
          </p:cNvSpPr>
          <p:nvPr>
            <p:ph type="body" sz="quarter" idx="17" hasCustomPrompt="1"/>
          </p:nvPr>
        </p:nvSpPr>
        <p:spPr>
          <a:xfrm>
            <a:off x="503277"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29" name="Text Placeholder 8">
            <a:extLst>
              <a:ext uri="{FF2B5EF4-FFF2-40B4-BE49-F238E27FC236}">
                <a16:creationId xmlns:a16="http://schemas.microsoft.com/office/drawing/2014/main" id="{DAA9FBE3-9008-4168-B6EE-62D3A4BE8791}"/>
              </a:ext>
            </a:extLst>
          </p:cNvPr>
          <p:cNvSpPr>
            <a:spLocks noGrp="1"/>
          </p:cNvSpPr>
          <p:nvPr>
            <p:ph type="body" sz="quarter" idx="18" hasCustomPrompt="1"/>
          </p:nvPr>
        </p:nvSpPr>
        <p:spPr>
          <a:xfrm>
            <a:off x="4462695"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30" name="Text Placeholder 8">
            <a:extLst>
              <a:ext uri="{FF2B5EF4-FFF2-40B4-BE49-F238E27FC236}">
                <a16:creationId xmlns:a16="http://schemas.microsoft.com/office/drawing/2014/main" id="{CB80BD76-55E7-470A-B254-80CB4E770840}"/>
              </a:ext>
            </a:extLst>
          </p:cNvPr>
          <p:cNvSpPr>
            <a:spLocks noGrp="1"/>
          </p:cNvSpPr>
          <p:nvPr>
            <p:ph type="body" sz="quarter" idx="19" hasCustomPrompt="1"/>
          </p:nvPr>
        </p:nvSpPr>
        <p:spPr>
          <a:xfrm>
            <a:off x="503277"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31" name="Text Placeholder 8">
            <a:extLst>
              <a:ext uri="{FF2B5EF4-FFF2-40B4-BE49-F238E27FC236}">
                <a16:creationId xmlns:a16="http://schemas.microsoft.com/office/drawing/2014/main" id="{23006E18-95C1-4437-922A-8A528443EFB7}"/>
              </a:ext>
            </a:extLst>
          </p:cNvPr>
          <p:cNvSpPr>
            <a:spLocks noGrp="1"/>
          </p:cNvSpPr>
          <p:nvPr>
            <p:ph type="body" sz="quarter" idx="20" hasCustomPrompt="1"/>
          </p:nvPr>
        </p:nvSpPr>
        <p:spPr>
          <a:xfrm>
            <a:off x="4462695"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14" name="Text Placeholder 8">
            <a:extLst>
              <a:ext uri="{FF2B5EF4-FFF2-40B4-BE49-F238E27FC236}">
                <a16:creationId xmlns:a16="http://schemas.microsoft.com/office/drawing/2014/main" id="{F99353E4-98CA-4C2F-87D0-51C868862F88}"/>
              </a:ext>
            </a:extLst>
          </p:cNvPr>
          <p:cNvSpPr>
            <a:spLocks noGrp="1"/>
          </p:cNvSpPr>
          <p:nvPr>
            <p:ph type="body" sz="quarter" idx="21" hasCustomPrompt="1"/>
          </p:nvPr>
        </p:nvSpPr>
        <p:spPr>
          <a:xfrm>
            <a:off x="8107938"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15" name="Text Placeholder 8">
            <a:extLst>
              <a:ext uri="{FF2B5EF4-FFF2-40B4-BE49-F238E27FC236}">
                <a16:creationId xmlns:a16="http://schemas.microsoft.com/office/drawing/2014/main" id="{CCAB69E1-75A6-4636-A69D-EFEEDBF2F4AD}"/>
              </a:ext>
            </a:extLst>
          </p:cNvPr>
          <p:cNvSpPr>
            <a:spLocks noGrp="1"/>
          </p:cNvSpPr>
          <p:nvPr>
            <p:ph type="body" sz="quarter" idx="22" hasCustomPrompt="1"/>
          </p:nvPr>
        </p:nvSpPr>
        <p:spPr>
          <a:xfrm>
            <a:off x="8107938"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16" name="Text Placeholder 8">
            <a:extLst>
              <a:ext uri="{FF2B5EF4-FFF2-40B4-BE49-F238E27FC236}">
                <a16:creationId xmlns:a16="http://schemas.microsoft.com/office/drawing/2014/main" id="{008D5CE4-A5FB-400E-98AB-A69236EEFBF9}"/>
              </a:ext>
            </a:extLst>
          </p:cNvPr>
          <p:cNvSpPr>
            <a:spLocks noGrp="1"/>
          </p:cNvSpPr>
          <p:nvPr>
            <p:ph type="body" sz="quarter" idx="23" hasCustomPrompt="1"/>
          </p:nvPr>
        </p:nvSpPr>
        <p:spPr>
          <a:xfrm>
            <a:off x="8107938"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17" name="Text Placeholder 8">
            <a:extLst>
              <a:ext uri="{FF2B5EF4-FFF2-40B4-BE49-F238E27FC236}">
                <a16:creationId xmlns:a16="http://schemas.microsoft.com/office/drawing/2014/main" id="{1E0F357F-6020-4256-8238-59F1B19794FF}"/>
              </a:ext>
            </a:extLst>
          </p:cNvPr>
          <p:cNvSpPr>
            <a:spLocks noGrp="1"/>
          </p:cNvSpPr>
          <p:nvPr>
            <p:ph type="body" sz="quarter" idx="24" hasCustomPrompt="1"/>
          </p:nvPr>
        </p:nvSpPr>
        <p:spPr>
          <a:xfrm>
            <a:off x="8107938"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20" name="Title 9">
            <a:extLst>
              <a:ext uri="{FF2B5EF4-FFF2-40B4-BE49-F238E27FC236}">
                <a16:creationId xmlns:a16="http://schemas.microsoft.com/office/drawing/2014/main" id="{5698A417-C916-4F3D-89ED-3E8A3A26DC37}"/>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1" name="Text Placeholder 12">
            <a:extLst>
              <a:ext uri="{FF2B5EF4-FFF2-40B4-BE49-F238E27FC236}">
                <a16:creationId xmlns:a16="http://schemas.microsoft.com/office/drawing/2014/main" id="{2BF0F590-1780-41B4-B2F0-15E83C83EEB5}"/>
              </a:ext>
            </a:extLst>
          </p:cNvPr>
          <p:cNvSpPr>
            <a:spLocks noGrp="1"/>
          </p:cNvSpPr>
          <p:nvPr>
            <p:ph type="body" sz="quarter" idx="10" hasCustomPrompt="1"/>
          </p:nvPr>
        </p:nvSpPr>
        <p:spPr>
          <a:xfrm>
            <a:off x="503277" y="1213383"/>
            <a:ext cx="3066472"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Tree>
    <p:extLst>
      <p:ext uri="{BB962C8B-B14F-4D97-AF65-F5344CB8AC3E}">
        <p14:creationId xmlns:p14="http://schemas.microsoft.com/office/powerpoint/2010/main" val="87181268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6"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7" name="Text Placeholder 8">
            <a:extLst>
              <a:ext uri="{FF2B5EF4-FFF2-40B4-BE49-F238E27FC236}">
                <a16:creationId xmlns:a16="http://schemas.microsoft.com/office/drawing/2014/main" id="{15AAB6E8-3A57-402A-8ECA-1114A7862362}"/>
              </a:ext>
            </a:extLst>
          </p:cNvPr>
          <p:cNvSpPr>
            <a:spLocks noGrp="1"/>
          </p:cNvSpPr>
          <p:nvPr>
            <p:ph type="body" sz="quarter" idx="12" hasCustomPrompt="1"/>
          </p:nvPr>
        </p:nvSpPr>
        <p:spPr>
          <a:xfrm>
            <a:off x="4360918"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6" name="Text Placeholder 8">
            <a:extLst>
              <a:ext uri="{FF2B5EF4-FFF2-40B4-BE49-F238E27FC236}">
                <a16:creationId xmlns:a16="http://schemas.microsoft.com/office/drawing/2014/main" id="{344852DD-F4B5-425E-B05A-00C9BC89C8A4}"/>
              </a:ext>
            </a:extLst>
          </p:cNvPr>
          <p:cNvSpPr>
            <a:spLocks noGrp="1"/>
          </p:cNvSpPr>
          <p:nvPr>
            <p:ph type="body" sz="quarter" idx="13" hasCustomPrompt="1"/>
          </p:nvPr>
        </p:nvSpPr>
        <p:spPr>
          <a:xfrm>
            <a:off x="8218560"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8" name="Text Placeholder 8">
            <a:extLst>
              <a:ext uri="{FF2B5EF4-FFF2-40B4-BE49-F238E27FC236}">
                <a16:creationId xmlns:a16="http://schemas.microsoft.com/office/drawing/2014/main" id="{17A17963-98DC-4BA8-8F2F-C24761A51C10}"/>
              </a:ext>
            </a:extLst>
          </p:cNvPr>
          <p:cNvSpPr>
            <a:spLocks noGrp="1"/>
          </p:cNvSpPr>
          <p:nvPr>
            <p:ph type="body" sz="quarter" idx="14" hasCustomPrompt="1"/>
          </p:nvPr>
        </p:nvSpPr>
        <p:spPr>
          <a:xfrm>
            <a:off x="503275"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0" name="Text Placeholder 8">
            <a:extLst>
              <a:ext uri="{FF2B5EF4-FFF2-40B4-BE49-F238E27FC236}">
                <a16:creationId xmlns:a16="http://schemas.microsoft.com/office/drawing/2014/main" id="{7D0D314A-5E1E-4FA1-9321-CD3227520497}"/>
              </a:ext>
            </a:extLst>
          </p:cNvPr>
          <p:cNvSpPr>
            <a:spLocks noGrp="1"/>
          </p:cNvSpPr>
          <p:nvPr>
            <p:ph type="body" sz="quarter" idx="15" hasCustomPrompt="1"/>
          </p:nvPr>
        </p:nvSpPr>
        <p:spPr>
          <a:xfrm>
            <a:off x="4360918"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1" name="Text Placeholder 8">
            <a:extLst>
              <a:ext uri="{FF2B5EF4-FFF2-40B4-BE49-F238E27FC236}">
                <a16:creationId xmlns:a16="http://schemas.microsoft.com/office/drawing/2014/main" id="{BD7DBBC1-CEEE-4C8A-B844-1EFB37D22A6C}"/>
              </a:ext>
            </a:extLst>
          </p:cNvPr>
          <p:cNvSpPr>
            <a:spLocks noGrp="1"/>
          </p:cNvSpPr>
          <p:nvPr>
            <p:ph type="body" sz="quarter" idx="16" hasCustomPrompt="1"/>
          </p:nvPr>
        </p:nvSpPr>
        <p:spPr>
          <a:xfrm>
            <a:off x="8218560"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4" name="Title 9">
            <a:extLst>
              <a:ext uri="{FF2B5EF4-FFF2-40B4-BE49-F238E27FC236}">
                <a16:creationId xmlns:a16="http://schemas.microsoft.com/office/drawing/2014/main" id="{4DF9E227-7226-4AD9-A8BB-F65C1FB24E8A}"/>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0933116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384297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31617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82245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7962-499E-3845-A420-F4A00FA9E1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4A4AAA-558D-E948-BF3A-01E5792F90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F3B98-F1D6-5C42-8269-E4D3F9B87678}"/>
              </a:ext>
            </a:extLst>
          </p:cNvPr>
          <p:cNvSpPr>
            <a:spLocks noGrp="1"/>
          </p:cNvSpPr>
          <p:nvPr>
            <p:ph type="dt" sz="half" idx="10"/>
          </p:nvPr>
        </p:nvSpPr>
        <p:spPr/>
        <p:txBody>
          <a:bodyPr/>
          <a:lstStyle/>
          <a:p>
            <a:fld id="{23D690D7-7779-A44D-8ED7-32407B0B2F57}" type="datetimeFigureOut">
              <a:rPr lang="en-US" smtClean="0"/>
              <a:t>2/17/21</a:t>
            </a:fld>
            <a:endParaRPr lang="en-US"/>
          </a:p>
        </p:txBody>
      </p:sp>
      <p:sp>
        <p:nvSpPr>
          <p:cNvPr id="5" name="Footer Placeholder 4">
            <a:extLst>
              <a:ext uri="{FF2B5EF4-FFF2-40B4-BE49-F238E27FC236}">
                <a16:creationId xmlns:a16="http://schemas.microsoft.com/office/drawing/2014/main" id="{C596FF0D-406A-BC42-B666-670CCC27D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E2CEF-37EF-9740-A8C8-F60B358013B2}"/>
              </a:ext>
            </a:extLst>
          </p:cNvPr>
          <p:cNvSpPr>
            <a:spLocks noGrp="1"/>
          </p:cNvSpPr>
          <p:nvPr>
            <p:ph type="sldNum" sz="quarter" idx="12"/>
          </p:nvPr>
        </p:nvSpPr>
        <p:spPr/>
        <p:txBody>
          <a:bodyPr/>
          <a:lstStyle/>
          <a:p>
            <a:fld id="{23FCCBBF-C622-A044-A170-1EEBCBE7D74D}" type="slidenum">
              <a:rPr lang="en-US" smtClean="0"/>
              <a:t>‹#›</a:t>
            </a:fld>
            <a:endParaRPr lang="en-US"/>
          </a:p>
        </p:txBody>
      </p:sp>
    </p:spTree>
    <p:extLst>
      <p:ext uri="{BB962C8B-B14F-4D97-AF65-F5344CB8AC3E}">
        <p14:creationId xmlns:p14="http://schemas.microsoft.com/office/powerpoint/2010/main" val="14375631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F70D3929-916C-4B24-B2D4-74870F6791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72"/>
            <a:ext cx="12191999" cy="6858973"/>
          </a:xfrm>
          <a:prstGeom prst="rect">
            <a:avLst/>
          </a:prstGeom>
        </p:spPr>
      </p:pic>
      <p:sp>
        <p:nvSpPr>
          <p:cNvPr id="12" name="Rectangle 11">
            <a:extLst>
              <a:ext uri="{FF2B5EF4-FFF2-40B4-BE49-F238E27FC236}">
                <a16:creationId xmlns:a16="http://schemas.microsoft.com/office/drawing/2014/main" id="{BBEE7F04-6519-40D1-AD5A-C73C4D01F8BB}"/>
              </a:ext>
            </a:extLst>
          </p:cNvPr>
          <p:cNvSpPr/>
          <p:nvPr userDrawn="1"/>
        </p:nvSpPr>
        <p:spPr bwMode="auto">
          <a:xfrm>
            <a:off x="0" y="0"/>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13" name="TextBox 12">
            <a:extLst>
              <a:ext uri="{FF2B5EF4-FFF2-40B4-BE49-F238E27FC236}">
                <a16:creationId xmlns:a16="http://schemas.microsoft.com/office/drawing/2014/main" id="{ECF86FF4-3783-42E7-8556-A73E75DDC4CA}"/>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4" name="Freeform: Shape 13">
            <a:extLst>
              <a:ext uri="{FF2B5EF4-FFF2-40B4-BE49-F238E27FC236}">
                <a16:creationId xmlns:a16="http://schemas.microsoft.com/office/drawing/2014/main" id="{858D8E58-A749-4D70-BA31-E5A31B49B57F}"/>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745724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FBEEE6-80BE-48FB-8D94-F39845E736F0}"/>
              </a:ext>
            </a:extLst>
          </p:cNvPr>
          <p:cNvPicPr>
            <a:picLocks noChangeAspect="1"/>
          </p:cNvPicPr>
          <p:nvPr userDrawn="1"/>
        </p:nvPicPr>
        <p:blipFill>
          <a:blip r:embed="rId2"/>
          <a:stretch>
            <a:fillRect/>
          </a:stretch>
        </p:blipFill>
        <p:spPr>
          <a:xfrm>
            <a:off x="0" y="6042"/>
            <a:ext cx="12192000" cy="6845917"/>
          </a:xfrm>
          <a:prstGeom prst="rect">
            <a:avLst/>
          </a:prstGeom>
        </p:spPr>
      </p:pic>
      <p:sp>
        <p:nvSpPr>
          <p:cNvPr id="15" name="Rectangle 14">
            <a:extLst>
              <a:ext uri="{FF2B5EF4-FFF2-40B4-BE49-F238E27FC236}">
                <a16:creationId xmlns:a16="http://schemas.microsoft.com/office/drawing/2014/main" id="{3D1643DA-89FE-47CD-890E-BD57671F2B14}"/>
              </a:ext>
            </a:extLst>
          </p:cNvPr>
          <p:cNvSpPr/>
          <p:nvPr userDrawn="1"/>
        </p:nvSpPr>
        <p:spPr bwMode="auto">
          <a:xfrm>
            <a:off x="1730" y="0"/>
            <a:ext cx="12190271" cy="6857999"/>
          </a:xfrm>
          <a:prstGeom prst="rect">
            <a:avLst/>
          </a:prstGeom>
          <a:gradFill flip="none" rotWithShape="1">
            <a:gsLst>
              <a:gs pos="0">
                <a:schemeClr val="tx1">
                  <a:lumMod val="0"/>
                  <a:alpha val="87000"/>
                </a:schemeClr>
              </a:gs>
              <a:gs pos="82000">
                <a:schemeClr val="tx1">
                  <a:alpha val="0"/>
                  <a:lumMod val="60000"/>
                  <a:lumOff val="40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13" name="TextBox 12">
            <a:extLst>
              <a:ext uri="{FF2B5EF4-FFF2-40B4-BE49-F238E27FC236}">
                <a16:creationId xmlns:a16="http://schemas.microsoft.com/office/drawing/2014/main" id="{ECF86FF4-3783-42E7-8556-A73E75DDC4CA}"/>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4" name="Freeform: Shape 13">
            <a:extLst>
              <a:ext uri="{FF2B5EF4-FFF2-40B4-BE49-F238E27FC236}">
                <a16:creationId xmlns:a16="http://schemas.microsoft.com/office/drawing/2014/main" id="{858D8E58-A749-4D70-BA31-E5A31B49B57F}"/>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27526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60606"/>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04237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2353"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7" name="Group 6">
            <a:extLst>
              <a:ext uri="{FF2B5EF4-FFF2-40B4-BE49-F238E27FC236}">
                <a16:creationId xmlns:a16="http://schemas.microsoft.com/office/drawing/2014/main" id="{4E1470FD-ADA7-44E4-BAA4-7AE0AE35B6E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225F892-EE3D-4623-B666-3C274117368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04FE8A9D-7E2A-4750-B237-6206ACC9AA1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0973362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202967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79838"/>
            <a:ext cx="11339774"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241" indent="-336145">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338" indent="-336145">
              <a:spcBef>
                <a:spcPts val="0"/>
              </a:spcBef>
              <a:spcAft>
                <a:spcPts val="1274"/>
              </a:spcAft>
              <a:buClr>
                <a:schemeClr val="tx1"/>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2660845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26424" y="364812"/>
            <a:ext cx="11336039" cy="744014"/>
          </a:xfrm>
        </p:spPr>
        <p:txBody>
          <a:bodyPr/>
          <a:lstStyle/>
          <a:p>
            <a:r>
              <a:rPr lang="en-US"/>
              <a:t>Click to edit Master title style</a:t>
            </a:r>
          </a:p>
        </p:txBody>
      </p:sp>
      <p:sp>
        <p:nvSpPr>
          <p:cNvPr id="4" name="Text Placeholder 3"/>
          <p:cNvSpPr>
            <a:spLocks noGrp="1"/>
          </p:cNvSpPr>
          <p:nvPr>
            <p:ph type="body" sz="quarter" idx="10"/>
          </p:nvPr>
        </p:nvSpPr>
        <p:spPr>
          <a:xfrm>
            <a:off x="422690" y="1117702"/>
            <a:ext cx="5378548" cy="1575235"/>
          </a:xfrm>
        </p:spPr>
        <p:txBody>
          <a:bodyPr wrap="square">
            <a:spAutoFit/>
          </a:bodyPr>
          <a:lstStyle>
            <a:lvl1pPr marL="0" indent="0">
              <a:spcBef>
                <a:spcPts val="1200"/>
              </a:spcBef>
              <a:buClr>
                <a:schemeClr val="tx1"/>
              </a:buClr>
              <a:buFont typeface="Wingdings" panose="05000000000000000000" pitchFamily="2" charset="2"/>
              <a:buNone/>
              <a:defRPr sz="2549"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17702"/>
            <a:ext cx="5225097" cy="2233092"/>
          </a:xfrm>
        </p:spPr>
        <p:txBody>
          <a:bodyPr wrap="square">
            <a:spAutoFit/>
          </a:bodyPr>
          <a:lstStyle>
            <a:lvl1pPr marL="0" indent="0">
              <a:spcBef>
                <a:spcPts val="1200"/>
              </a:spcBef>
              <a:buClr>
                <a:schemeClr val="tx1"/>
              </a:buClr>
              <a:buFont typeface="Arial" panose="020B0604020202020204" pitchFamily="34" charset="0"/>
              <a:buNone/>
              <a:defRPr lang="en-US" sz="2549"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grpSp>
        <p:nvGrpSpPr>
          <p:cNvPr id="9" name="Group 8">
            <a:extLst>
              <a:ext uri="{FF2B5EF4-FFF2-40B4-BE49-F238E27FC236}">
                <a16:creationId xmlns:a16="http://schemas.microsoft.com/office/drawing/2014/main" id="{B8A117A7-5186-44B5-B223-319C1B69EFCA}"/>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18F59F5-A224-40EF-801E-BE2BEC34F5F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1" name="Freeform: Shape 10">
              <a:extLst>
                <a:ext uri="{FF2B5EF4-FFF2-40B4-BE49-F238E27FC236}">
                  <a16:creationId xmlns:a16="http://schemas.microsoft.com/office/drawing/2014/main" id="{27F1EA1F-FDDC-403B-82FA-683A050ECED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0173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9484"/>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26424" y="1110462"/>
            <a:ext cx="11339774" cy="1273466"/>
          </a:xfrm>
        </p:spPr>
        <p:txBody>
          <a:bodyPr wrap="square" lIns="0" tIns="0" rIns="0" bIns="0">
            <a:spAutoFit/>
          </a:bodyPr>
          <a:lstStyle>
            <a:lvl1pPr marL="0" indent="0">
              <a:lnSpc>
                <a:spcPct val="90000"/>
              </a:lnSpc>
              <a:spcBef>
                <a:spcPts val="0"/>
              </a:spcBef>
              <a:spcAft>
                <a:spcPts val="1470"/>
              </a:spcAft>
              <a:buNone/>
              <a:defRPr sz="2549" b="0" i="0">
                <a:solidFill>
                  <a:srgbClr val="000000"/>
                </a:solidFill>
                <a:latin typeface="+mn-lt"/>
              </a:defRPr>
            </a:lvl1pPr>
            <a:lvl2pPr marL="224097" indent="0">
              <a:lnSpc>
                <a:spcPct val="90000"/>
              </a:lnSpc>
              <a:spcBef>
                <a:spcPts val="0"/>
              </a:spcBef>
              <a:spcAft>
                <a:spcPts val="1470"/>
              </a:spcAft>
              <a:buNone/>
              <a:defRPr sz="1961">
                <a:solidFill>
                  <a:srgbClr val="000000"/>
                </a:solidFill>
              </a:defRPr>
            </a:lvl2pPr>
            <a:lvl3pPr marL="448193" indent="0">
              <a:spcBef>
                <a:spcPts val="0"/>
              </a:spcBef>
              <a:spcAft>
                <a:spcPts val="1470"/>
              </a:spcAft>
              <a:buNone/>
              <a:defRPr sz="1765">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18pt</a:t>
            </a:r>
          </a:p>
        </p:txBody>
      </p:sp>
      <p:grpSp>
        <p:nvGrpSpPr>
          <p:cNvPr id="8" name="Group 7">
            <a:extLst>
              <a:ext uri="{FF2B5EF4-FFF2-40B4-BE49-F238E27FC236}">
                <a16:creationId xmlns:a16="http://schemas.microsoft.com/office/drawing/2014/main" id="{AF384C2C-AA58-4711-ADAA-236ADE8D64EF}"/>
              </a:ext>
            </a:extLst>
          </p:cNvPr>
          <p:cNvGrpSpPr/>
          <p:nvPr userDrawn="1"/>
        </p:nvGrpSpPr>
        <p:grpSpPr>
          <a:xfrm>
            <a:off x="436378" y="6431031"/>
            <a:ext cx="11326085" cy="95058"/>
            <a:chOff x="445128" y="6559056"/>
            <a:chExt cx="11553197" cy="96950"/>
          </a:xfrm>
        </p:grpSpPr>
        <p:sp>
          <p:nvSpPr>
            <p:cNvPr id="9" name="TextBox 8">
              <a:extLst>
                <a:ext uri="{FF2B5EF4-FFF2-40B4-BE49-F238E27FC236}">
                  <a16:creationId xmlns:a16="http://schemas.microsoft.com/office/drawing/2014/main" id="{19658BF4-0904-47A6-956B-D691917997E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0" name="Freeform: Shape 9">
              <a:extLst>
                <a:ext uri="{FF2B5EF4-FFF2-40B4-BE49-F238E27FC236}">
                  <a16:creationId xmlns:a16="http://schemas.microsoft.com/office/drawing/2014/main" id="{A2AE594E-081A-407A-B791-618B0AD6925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46844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948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26424" y="1110462"/>
            <a:ext cx="11339774" cy="1246306"/>
          </a:xfrm>
        </p:spPr>
        <p:txBody>
          <a:bodyPr wrap="square" lIns="0" tIns="0" rIns="0" bIns="0">
            <a:spAutoFit/>
          </a:bodyPr>
          <a:lstStyle>
            <a:lvl1pPr marL="448193" indent="-448193">
              <a:lnSpc>
                <a:spcPct val="90000"/>
              </a:lnSpc>
              <a:spcBef>
                <a:spcPts val="0"/>
              </a:spcBef>
              <a:spcAft>
                <a:spcPts val="1470"/>
              </a:spcAft>
              <a:buFont typeface="Arial" panose="020B0604020202020204" pitchFamily="34" charset="0"/>
              <a:buChar char="•"/>
              <a:defRPr sz="2549" b="0" i="0">
                <a:solidFill>
                  <a:srgbClr val="000000"/>
                </a:solidFill>
                <a:latin typeface="+mn-lt"/>
              </a:defRPr>
            </a:lvl1pPr>
            <a:lvl2pPr marL="560241" indent="-336145">
              <a:lnSpc>
                <a:spcPct val="90000"/>
              </a:lnSpc>
              <a:spcBef>
                <a:spcPts val="0"/>
              </a:spcBef>
              <a:spcAft>
                <a:spcPts val="1470"/>
              </a:spcAft>
              <a:buFont typeface="Arial" panose="020B0604020202020204" pitchFamily="34" charset="0"/>
              <a:buChar char="•"/>
              <a:defRPr sz="1961">
                <a:solidFill>
                  <a:srgbClr val="000000"/>
                </a:solidFill>
              </a:defRPr>
            </a:lvl2pPr>
            <a:lvl3pPr marL="784338" indent="-336145">
              <a:spcBef>
                <a:spcPts val="0"/>
              </a:spcBef>
              <a:spcAft>
                <a:spcPts val="1470"/>
              </a:spcAft>
              <a:buFont typeface="Arial" panose="020B0604020202020204" pitchFamily="34" charset="0"/>
              <a:buChar char="•"/>
              <a:defRPr sz="1765">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18pt</a:t>
            </a:r>
          </a:p>
        </p:txBody>
      </p:sp>
      <p:grpSp>
        <p:nvGrpSpPr>
          <p:cNvPr id="8" name="Group 7">
            <a:extLst>
              <a:ext uri="{FF2B5EF4-FFF2-40B4-BE49-F238E27FC236}">
                <a16:creationId xmlns:a16="http://schemas.microsoft.com/office/drawing/2014/main" id="{482B3298-C396-4B6A-B839-DD4C1D6291D1}"/>
              </a:ext>
            </a:extLst>
          </p:cNvPr>
          <p:cNvGrpSpPr/>
          <p:nvPr userDrawn="1"/>
        </p:nvGrpSpPr>
        <p:grpSpPr>
          <a:xfrm>
            <a:off x="436378" y="6431031"/>
            <a:ext cx="11326085" cy="95058"/>
            <a:chOff x="445128" y="6559056"/>
            <a:chExt cx="11553197" cy="96950"/>
          </a:xfrm>
        </p:grpSpPr>
        <p:sp>
          <p:nvSpPr>
            <p:cNvPr id="9" name="TextBox 8">
              <a:extLst>
                <a:ext uri="{FF2B5EF4-FFF2-40B4-BE49-F238E27FC236}">
                  <a16:creationId xmlns:a16="http://schemas.microsoft.com/office/drawing/2014/main" id="{5E162458-E272-4FC1-96FB-E4C7FCF912F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0" name="Freeform: Shape 9">
              <a:extLst>
                <a:ext uri="{FF2B5EF4-FFF2-40B4-BE49-F238E27FC236}">
                  <a16:creationId xmlns:a16="http://schemas.microsoft.com/office/drawing/2014/main" id="{DCB186CC-A290-41E2-9C45-575E1A2428DE}"/>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781173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mp; body slide (with one level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1621142"/>
            <a:ext cx="11339774" cy="241415"/>
          </a:xfrm>
        </p:spPr>
        <p:txBody>
          <a:bodyPr wrap="square" lIns="0" tIns="0" rIns="0" bIns="0">
            <a:spAutoFit/>
          </a:bodyPr>
          <a:lstStyle>
            <a:lvl1pPr marL="268916" indent="-225861">
              <a:lnSpc>
                <a:spcPct val="100000"/>
              </a:lnSpc>
              <a:spcBef>
                <a:spcPts val="600"/>
              </a:spcBef>
              <a:spcAft>
                <a:spcPts val="0"/>
              </a:spcAft>
              <a:buClr>
                <a:srgbClr val="000000"/>
              </a:buClr>
              <a:buSzPct val="77000"/>
              <a:buFont typeface="Arial" panose="020B0604020202020204" pitchFamily="34" charset="0"/>
              <a:buChar char="•"/>
              <a:defRPr sz="1568"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568">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568">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98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137458"/>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grpSp>
        <p:nvGrpSpPr>
          <p:cNvPr id="9" name="Group 8">
            <a:extLst>
              <a:ext uri="{FF2B5EF4-FFF2-40B4-BE49-F238E27FC236}">
                <a16:creationId xmlns:a16="http://schemas.microsoft.com/office/drawing/2014/main" id="{5B6B69DE-8FA9-49DF-8E5F-3AB62AB782CF}"/>
              </a:ext>
            </a:extLst>
          </p:cNvPr>
          <p:cNvGrpSpPr/>
          <p:nvPr userDrawn="1"/>
        </p:nvGrpSpPr>
        <p:grpSpPr>
          <a:xfrm>
            <a:off x="436378" y="6431031"/>
            <a:ext cx="11326085" cy="95058"/>
            <a:chOff x="445128" y="6559056"/>
            <a:chExt cx="11553197" cy="96950"/>
          </a:xfrm>
        </p:grpSpPr>
        <p:sp>
          <p:nvSpPr>
            <p:cNvPr id="11" name="TextBox 10">
              <a:extLst>
                <a:ext uri="{FF2B5EF4-FFF2-40B4-BE49-F238E27FC236}">
                  <a16:creationId xmlns:a16="http://schemas.microsoft.com/office/drawing/2014/main" id="{4398E568-2791-4889-B0A3-986728F8BAA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2" name="Freeform: Shape 11">
              <a:extLst>
                <a:ext uri="{FF2B5EF4-FFF2-40B4-BE49-F238E27FC236}">
                  <a16:creationId xmlns:a16="http://schemas.microsoft.com/office/drawing/2014/main" id="{D69173D9-291E-416E-B56B-C16C932E7EB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79707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agram Slide - Full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1621142"/>
            <a:ext cx="11339774" cy="241415"/>
          </a:xfrm>
        </p:spPr>
        <p:txBody>
          <a:bodyPr wrap="square" lIns="0" tIns="0" rIns="0" bIns="0">
            <a:spAutoFit/>
          </a:bodyPr>
          <a:lstStyle>
            <a:lvl1pPr marL="268916" indent="-225861">
              <a:lnSpc>
                <a:spcPct val="100000"/>
              </a:lnSpc>
              <a:spcBef>
                <a:spcPts val="600"/>
              </a:spcBef>
              <a:spcAft>
                <a:spcPts val="0"/>
              </a:spcAft>
              <a:buClr>
                <a:srgbClr val="000000"/>
              </a:buClr>
              <a:buSzPct val="77000"/>
              <a:buFont typeface="Arial" panose="020B0604020202020204" pitchFamily="34" charset="0"/>
              <a:buChar char="•"/>
              <a:defRPr sz="1568"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568">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568">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060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Diagram Full Page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128215"/>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grpSp>
        <p:nvGrpSpPr>
          <p:cNvPr id="9" name="Group 8">
            <a:extLst>
              <a:ext uri="{FF2B5EF4-FFF2-40B4-BE49-F238E27FC236}">
                <a16:creationId xmlns:a16="http://schemas.microsoft.com/office/drawing/2014/main" id="{620E6559-4853-4649-8584-BA9E73E0CACB}"/>
              </a:ext>
            </a:extLst>
          </p:cNvPr>
          <p:cNvGrpSpPr/>
          <p:nvPr userDrawn="1"/>
        </p:nvGrpSpPr>
        <p:grpSpPr>
          <a:xfrm>
            <a:off x="436378" y="6431031"/>
            <a:ext cx="11326085" cy="95058"/>
            <a:chOff x="445128" y="6559056"/>
            <a:chExt cx="11553197" cy="96950"/>
          </a:xfrm>
        </p:grpSpPr>
        <p:sp>
          <p:nvSpPr>
            <p:cNvPr id="11" name="TextBox 10">
              <a:extLst>
                <a:ext uri="{FF2B5EF4-FFF2-40B4-BE49-F238E27FC236}">
                  <a16:creationId xmlns:a16="http://schemas.microsoft.com/office/drawing/2014/main" id="{24B2EEB2-25F0-43BF-AEC6-C7E84C24D4E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2" name="Freeform: Shape 11">
              <a:extLst>
                <a:ext uri="{FF2B5EF4-FFF2-40B4-BE49-F238E27FC236}">
                  <a16:creationId xmlns:a16="http://schemas.microsoft.com/office/drawing/2014/main" id="{D44A30B6-9C6E-4035-8FF4-C5AA9D06BE3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7073175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368784"/>
            <a:ext cx="5658681" cy="230832"/>
          </a:xfrm>
        </p:spPr>
        <p:txBody>
          <a:bodyPr wrap="square" lIns="0" tIns="0" rIns="0" bIns="0">
            <a:spAutoFit/>
          </a:bodyPr>
          <a:lstStyle>
            <a:lvl1pPr marL="285855" indent="-285855">
              <a:lnSpc>
                <a:spcPts val="1790"/>
              </a:lnSpc>
              <a:spcBef>
                <a:spcPts val="1000"/>
              </a:spcBef>
              <a:spcAft>
                <a:spcPts val="2549"/>
              </a:spcAft>
              <a:buClr>
                <a:srgbClr val="000000"/>
              </a:buClr>
              <a:buSzPct val="90000"/>
              <a:buFont typeface="Arial" panose="020B0604020202020204" pitchFamily="34" charset="0"/>
              <a:buChar char="•"/>
              <a:defRPr sz="1568" b="0" i="0">
                <a:solidFill>
                  <a:srgbClr val="000000"/>
                </a:solidFill>
                <a:latin typeface="+mn-lt"/>
              </a:defRPr>
            </a:lvl1pPr>
            <a:lvl2pPr marL="537832" indent="-224097">
              <a:lnSpc>
                <a:spcPct val="90000"/>
              </a:lnSpc>
              <a:spcBef>
                <a:spcPts val="0"/>
              </a:spcBef>
              <a:spcAft>
                <a:spcPts val="1274"/>
              </a:spcAft>
              <a:buClr>
                <a:srgbClr val="000000"/>
              </a:buClr>
              <a:buSzPct val="90000"/>
              <a:buFont typeface="Arial" panose="020B0604020202020204" pitchFamily="34" charset="0"/>
              <a:buChar char="•"/>
              <a:defRPr sz="1765">
                <a:solidFill>
                  <a:srgbClr val="000000"/>
                </a:solidFill>
              </a:defRPr>
            </a:lvl2pPr>
            <a:lvl3pPr marL="806748" indent="-224097">
              <a:spcBef>
                <a:spcPts val="0"/>
              </a:spcBef>
              <a:spcAft>
                <a:spcPts val="1274"/>
              </a:spcAft>
              <a:buClr>
                <a:srgbClr val="000000"/>
              </a:buClr>
              <a:buSzPct val="90000"/>
              <a:buFont typeface="Arial" panose="020B0604020202020204" pitchFamily="34" charset="0"/>
              <a:buChar char="•"/>
              <a:defRPr sz="1568">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0606"/>
            <a:ext cx="7197626" cy="758022"/>
          </a:xfrm>
          <a:prstGeom prst="rect">
            <a:avLst/>
          </a:prstGeom>
        </p:spPr>
        <p:txBody>
          <a:bodyPr vert="horz" wrap="square" lIns="0" tIns="164592" rIns="0" bIns="0" rtlCol="0" anchor="t">
            <a:noAutofit/>
          </a:bodyPr>
          <a:lstStyle>
            <a:lvl1pPr>
              <a:defRPr>
                <a:solidFill>
                  <a:srgbClr val="000000"/>
                </a:solidFill>
              </a:defRPr>
            </a:lvl1pPr>
          </a:lstStyle>
          <a:p>
            <a:r>
              <a:rPr lang="en-US"/>
              <a:t>Diagram Half Page Segoe UI </a:t>
            </a:r>
            <a:r>
              <a:rPr lang="en-US" err="1"/>
              <a:t>Semibold</a:t>
            </a:r>
            <a:r>
              <a:rPr lang="en-US"/>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26423" y="1128215"/>
            <a:ext cx="7197625"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grpSp>
        <p:nvGrpSpPr>
          <p:cNvPr id="9" name="Group 8">
            <a:extLst>
              <a:ext uri="{FF2B5EF4-FFF2-40B4-BE49-F238E27FC236}">
                <a16:creationId xmlns:a16="http://schemas.microsoft.com/office/drawing/2014/main" id="{B43FE5D0-ABAB-4118-BAD0-E91EF1E90DCA}"/>
              </a:ext>
            </a:extLst>
          </p:cNvPr>
          <p:cNvGrpSpPr/>
          <p:nvPr userDrawn="1"/>
        </p:nvGrpSpPr>
        <p:grpSpPr>
          <a:xfrm>
            <a:off x="436378" y="6431031"/>
            <a:ext cx="11326085" cy="95058"/>
            <a:chOff x="445128" y="6559056"/>
            <a:chExt cx="11553197" cy="96950"/>
          </a:xfrm>
        </p:grpSpPr>
        <p:sp>
          <p:nvSpPr>
            <p:cNvPr id="11" name="TextBox 10">
              <a:extLst>
                <a:ext uri="{FF2B5EF4-FFF2-40B4-BE49-F238E27FC236}">
                  <a16:creationId xmlns:a16="http://schemas.microsoft.com/office/drawing/2014/main" id="{24FF84DD-9C5D-40F3-ABA9-48950B57D66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2" name="Freeform: Shape 11">
              <a:extLst>
                <a:ext uri="{FF2B5EF4-FFF2-40B4-BE49-F238E27FC236}">
                  <a16:creationId xmlns:a16="http://schemas.microsoft.com/office/drawing/2014/main" id="{23591110-7339-4C03-9B2A-1F10FA624F2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391954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368784"/>
            <a:ext cx="5658681" cy="230832"/>
          </a:xfrm>
        </p:spPr>
        <p:txBody>
          <a:bodyPr wrap="square" lIns="0" tIns="0" rIns="0" bIns="0">
            <a:spAutoFit/>
          </a:bodyPr>
          <a:lstStyle>
            <a:lvl1pPr marL="285855" indent="-285855">
              <a:lnSpc>
                <a:spcPts val="1790"/>
              </a:lnSpc>
              <a:spcBef>
                <a:spcPts val="1000"/>
              </a:spcBef>
              <a:spcAft>
                <a:spcPts val="2549"/>
              </a:spcAft>
              <a:buClr>
                <a:srgbClr val="000000"/>
              </a:buClr>
              <a:buSzPct val="90000"/>
              <a:buFont typeface="Arial" panose="020B0604020202020204" pitchFamily="34" charset="0"/>
              <a:buChar char="•"/>
              <a:defRPr sz="1568" b="0" i="0">
                <a:solidFill>
                  <a:srgbClr val="000000"/>
                </a:solidFill>
                <a:latin typeface="+mn-lt"/>
              </a:defRPr>
            </a:lvl1pPr>
            <a:lvl2pPr marL="537832" indent="-224097">
              <a:lnSpc>
                <a:spcPct val="90000"/>
              </a:lnSpc>
              <a:spcBef>
                <a:spcPts val="0"/>
              </a:spcBef>
              <a:spcAft>
                <a:spcPts val="1274"/>
              </a:spcAft>
              <a:buClr>
                <a:srgbClr val="000000"/>
              </a:buClr>
              <a:buSzPct val="90000"/>
              <a:buFont typeface="Arial" panose="020B0604020202020204" pitchFamily="34" charset="0"/>
              <a:buChar char="•"/>
              <a:defRPr sz="1765">
                <a:solidFill>
                  <a:srgbClr val="000000"/>
                </a:solidFill>
              </a:defRPr>
            </a:lvl2pPr>
            <a:lvl3pPr marL="806748" indent="-224097">
              <a:spcBef>
                <a:spcPts val="0"/>
              </a:spcBef>
              <a:spcAft>
                <a:spcPts val="1274"/>
              </a:spcAft>
              <a:buClr>
                <a:srgbClr val="000000"/>
              </a:buClr>
              <a:buSzPct val="90000"/>
              <a:buFont typeface="Arial" panose="020B0604020202020204" pitchFamily="34" charset="0"/>
              <a:buChar char="•"/>
              <a:defRPr sz="1568">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0606"/>
            <a:ext cx="7197626" cy="758022"/>
          </a:xfrm>
          <a:prstGeom prst="rect">
            <a:avLst/>
          </a:prstGeom>
        </p:spPr>
        <p:txBody>
          <a:bodyPr vert="horz" wrap="square" lIns="0" tIns="164592" rIns="0" bIns="0" rtlCol="0" anchor="t">
            <a:noAutofit/>
          </a:bodyPr>
          <a:lstStyle>
            <a:lvl1pPr>
              <a:defRPr>
                <a:solidFill>
                  <a:srgbClr val="000000"/>
                </a:solidFill>
              </a:defRPr>
            </a:lvl1pPr>
          </a:lstStyle>
          <a:p>
            <a:r>
              <a:rPr lang="en-US"/>
              <a:t>Diagram Half Page Segoe UI </a:t>
            </a:r>
            <a:r>
              <a:rPr lang="en-US" err="1"/>
              <a:t>Semibold</a:t>
            </a:r>
            <a:r>
              <a:rPr lang="en-US"/>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26423" y="1128215"/>
            <a:ext cx="5928429"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grpSp>
        <p:nvGrpSpPr>
          <p:cNvPr id="9" name="Group 8">
            <a:extLst>
              <a:ext uri="{FF2B5EF4-FFF2-40B4-BE49-F238E27FC236}">
                <a16:creationId xmlns:a16="http://schemas.microsoft.com/office/drawing/2014/main" id="{FAAFE69F-6DA5-46E7-ACCB-492883C03DC3}"/>
              </a:ext>
            </a:extLst>
          </p:cNvPr>
          <p:cNvGrpSpPr/>
          <p:nvPr userDrawn="1"/>
        </p:nvGrpSpPr>
        <p:grpSpPr>
          <a:xfrm>
            <a:off x="436378" y="6431031"/>
            <a:ext cx="11326085" cy="95058"/>
            <a:chOff x="445128" y="6559056"/>
            <a:chExt cx="11553197" cy="96950"/>
          </a:xfrm>
        </p:grpSpPr>
        <p:sp>
          <p:nvSpPr>
            <p:cNvPr id="11" name="TextBox 10">
              <a:extLst>
                <a:ext uri="{FF2B5EF4-FFF2-40B4-BE49-F238E27FC236}">
                  <a16:creationId xmlns:a16="http://schemas.microsoft.com/office/drawing/2014/main" id="{0A15BE8A-2537-40DB-819E-3D285E1DB79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2" name="Freeform: Shape 11">
              <a:extLst>
                <a:ext uri="{FF2B5EF4-FFF2-40B4-BE49-F238E27FC236}">
                  <a16:creationId xmlns:a16="http://schemas.microsoft.com/office/drawing/2014/main" id="{841754FE-AADB-484E-8BDF-BB75A8D1669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674703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368784"/>
            <a:ext cx="5658681" cy="209603"/>
          </a:xfrm>
        </p:spPr>
        <p:txBody>
          <a:bodyPr wrap="square" lIns="0" tIns="0" rIns="0" bIns="0">
            <a:spAutoFit/>
          </a:bodyPr>
          <a:lstStyle>
            <a:lvl1pPr marL="275268" indent="-275268">
              <a:lnSpc>
                <a:spcPts val="1730"/>
              </a:lnSpc>
              <a:spcBef>
                <a:spcPts val="0"/>
              </a:spcBef>
              <a:spcAft>
                <a:spcPts val="1961"/>
              </a:spcAft>
              <a:buClr>
                <a:srgbClr val="000000"/>
              </a:buClr>
              <a:buSzPct val="90000"/>
              <a:buFont typeface="Arial" panose="020B0604020202020204" pitchFamily="34" charset="0"/>
              <a:buChar char="•"/>
              <a:defRPr sz="1372" b="0" i="0">
                <a:solidFill>
                  <a:srgbClr val="000000"/>
                </a:solidFill>
                <a:latin typeface="+mn-lt"/>
              </a:defRPr>
            </a:lvl1pPr>
            <a:lvl2pPr marL="537832" indent="-224097">
              <a:lnSpc>
                <a:spcPct val="90000"/>
              </a:lnSpc>
              <a:spcBef>
                <a:spcPts val="0"/>
              </a:spcBef>
              <a:spcAft>
                <a:spcPts val="1274"/>
              </a:spcAft>
              <a:buClr>
                <a:srgbClr val="000000"/>
              </a:buClr>
              <a:buSzPct val="90000"/>
              <a:buFont typeface="Arial" panose="020B0604020202020204" pitchFamily="34" charset="0"/>
              <a:buChar char="•"/>
              <a:defRPr sz="1765">
                <a:solidFill>
                  <a:srgbClr val="000000"/>
                </a:solidFill>
              </a:defRPr>
            </a:lvl2pPr>
            <a:lvl3pPr marL="806748" indent="-224097">
              <a:spcBef>
                <a:spcPts val="0"/>
              </a:spcBef>
              <a:spcAft>
                <a:spcPts val="1274"/>
              </a:spcAft>
              <a:buClr>
                <a:srgbClr val="000000"/>
              </a:buClr>
              <a:buSzPct val="90000"/>
              <a:buFont typeface="Arial" panose="020B0604020202020204" pitchFamily="34" charset="0"/>
              <a:buChar char="•"/>
              <a:defRPr sz="1568">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0606"/>
            <a:ext cx="7197626" cy="758022"/>
          </a:xfrm>
          <a:prstGeom prst="rect">
            <a:avLst/>
          </a:prstGeom>
        </p:spPr>
        <p:txBody>
          <a:bodyPr vert="horz" wrap="square" lIns="0" tIns="164592" rIns="0" bIns="0" rtlCol="0" anchor="t">
            <a:noAutofit/>
          </a:bodyPr>
          <a:lstStyle>
            <a:lvl1pPr>
              <a:defRPr>
                <a:solidFill>
                  <a:srgbClr val="000000"/>
                </a:solidFill>
              </a:defRPr>
            </a:lvl1pPr>
          </a:lstStyle>
          <a:p>
            <a:r>
              <a:rPr lang="en-US"/>
              <a:t>Diagram Half Page Segoe UI </a:t>
            </a:r>
            <a:r>
              <a:rPr lang="en-US" err="1"/>
              <a:t>Semibold</a:t>
            </a:r>
            <a:r>
              <a:rPr lang="en-US"/>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26423" y="1128215"/>
            <a:ext cx="5928429"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grpSp>
        <p:nvGrpSpPr>
          <p:cNvPr id="9" name="Group 8">
            <a:extLst>
              <a:ext uri="{FF2B5EF4-FFF2-40B4-BE49-F238E27FC236}">
                <a16:creationId xmlns:a16="http://schemas.microsoft.com/office/drawing/2014/main" id="{74F3ACD4-219A-4671-9804-270E5B4F5404}"/>
              </a:ext>
            </a:extLst>
          </p:cNvPr>
          <p:cNvGrpSpPr/>
          <p:nvPr userDrawn="1"/>
        </p:nvGrpSpPr>
        <p:grpSpPr>
          <a:xfrm>
            <a:off x="436378" y="6431031"/>
            <a:ext cx="11326085" cy="95058"/>
            <a:chOff x="445128" y="6559056"/>
            <a:chExt cx="11553197" cy="96950"/>
          </a:xfrm>
        </p:grpSpPr>
        <p:sp>
          <p:nvSpPr>
            <p:cNvPr id="11" name="TextBox 10">
              <a:extLst>
                <a:ext uri="{FF2B5EF4-FFF2-40B4-BE49-F238E27FC236}">
                  <a16:creationId xmlns:a16="http://schemas.microsoft.com/office/drawing/2014/main" id="{C3150FF5-13E6-4332-A172-230425C2AF5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2" name="Freeform: Shape 11">
              <a:extLst>
                <a:ext uri="{FF2B5EF4-FFF2-40B4-BE49-F238E27FC236}">
                  <a16:creationId xmlns:a16="http://schemas.microsoft.com/office/drawing/2014/main" id="{3EE572E7-675F-4F3D-ABE1-8521EDBF4BB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8716197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368784"/>
            <a:ext cx="5658681" cy="230832"/>
          </a:xfrm>
        </p:spPr>
        <p:txBody>
          <a:bodyPr wrap="square" lIns="0" tIns="0" rIns="0" bIns="0">
            <a:spAutoFit/>
          </a:bodyPr>
          <a:lstStyle>
            <a:lvl1pPr marL="285855" indent="-285855">
              <a:lnSpc>
                <a:spcPts val="1790"/>
              </a:lnSpc>
              <a:spcBef>
                <a:spcPts val="1000"/>
              </a:spcBef>
              <a:spcAft>
                <a:spcPts val="2549"/>
              </a:spcAft>
              <a:buClr>
                <a:srgbClr val="000000"/>
              </a:buClr>
              <a:buSzPct val="90000"/>
              <a:buFont typeface="Arial" panose="020B0604020202020204" pitchFamily="34" charset="0"/>
              <a:buChar char="•"/>
              <a:defRPr sz="1568" b="0" i="0">
                <a:solidFill>
                  <a:srgbClr val="000000"/>
                </a:solidFill>
                <a:latin typeface="+mn-lt"/>
              </a:defRPr>
            </a:lvl1pPr>
            <a:lvl2pPr marL="537832" indent="-224097">
              <a:lnSpc>
                <a:spcPct val="90000"/>
              </a:lnSpc>
              <a:spcBef>
                <a:spcPts val="0"/>
              </a:spcBef>
              <a:spcAft>
                <a:spcPts val="1274"/>
              </a:spcAft>
              <a:buClr>
                <a:srgbClr val="000000"/>
              </a:buClr>
              <a:buSzPct val="90000"/>
              <a:buFont typeface="Arial" panose="020B0604020202020204" pitchFamily="34" charset="0"/>
              <a:buChar char="•"/>
              <a:defRPr sz="1765">
                <a:solidFill>
                  <a:srgbClr val="000000"/>
                </a:solidFill>
              </a:defRPr>
            </a:lvl2pPr>
            <a:lvl3pPr marL="806748" indent="-224097">
              <a:spcBef>
                <a:spcPts val="0"/>
              </a:spcBef>
              <a:spcAft>
                <a:spcPts val="1274"/>
              </a:spcAft>
              <a:buClr>
                <a:srgbClr val="000000"/>
              </a:buClr>
              <a:buSzPct val="90000"/>
              <a:buFont typeface="Arial" panose="020B0604020202020204" pitchFamily="34" charset="0"/>
              <a:buChar char="•"/>
              <a:defRPr sz="1568">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0606"/>
            <a:ext cx="7197626" cy="758022"/>
          </a:xfrm>
          <a:prstGeom prst="rect">
            <a:avLst/>
          </a:prstGeom>
        </p:spPr>
        <p:txBody>
          <a:bodyPr vert="horz" wrap="square" lIns="0" tIns="164592" rIns="0" bIns="0" rtlCol="0" anchor="t">
            <a:noAutofit/>
          </a:bodyPr>
          <a:lstStyle>
            <a:lvl1pPr>
              <a:defRPr>
                <a:solidFill>
                  <a:srgbClr val="000000"/>
                </a:solidFill>
              </a:defRPr>
            </a:lvl1pPr>
          </a:lstStyle>
          <a:p>
            <a:r>
              <a:rPr lang="en-US"/>
              <a:t>Diagram Half Page Segoe UI </a:t>
            </a:r>
            <a:r>
              <a:rPr lang="en-US" err="1"/>
              <a:t>Semibold</a:t>
            </a:r>
            <a:r>
              <a:rPr lang="en-US"/>
              <a:t> 32pt</a:t>
            </a:r>
          </a:p>
        </p:txBody>
      </p:sp>
      <p:grpSp>
        <p:nvGrpSpPr>
          <p:cNvPr id="7" name="Group 6">
            <a:extLst>
              <a:ext uri="{FF2B5EF4-FFF2-40B4-BE49-F238E27FC236}">
                <a16:creationId xmlns:a16="http://schemas.microsoft.com/office/drawing/2014/main" id="{D9A2F4C6-2DF6-46C6-950E-6A5D0A02DB93}"/>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C2E2A95-01A0-45C8-9BB6-A5B179A5C9F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EC2163A5-315E-4C9A-939D-D75F2EA4D0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113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05509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9482"/>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grpSp>
        <p:nvGrpSpPr>
          <p:cNvPr id="11" name="Group 10">
            <a:extLst>
              <a:ext uri="{FF2B5EF4-FFF2-40B4-BE49-F238E27FC236}">
                <a16:creationId xmlns:a16="http://schemas.microsoft.com/office/drawing/2014/main" id="{EAD73F55-18BD-480A-BC8C-C00A411404A2}"/>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882B8510-C6CE-4C0D-870A-FF8B43A0619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68BD268D-189F-4752-923A-FB086B0AF74E}"/>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7376770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ing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607374"/>
            <a:ext cx="10711966" cy="795664"/>
          </a:xfrm>
        </p:spPr>
        <p:txBody>
          <a:bodyPr wrap="square" lIns="0" tIns="0" rIns="0" bIns="0">
            <a:spAutoFit/>
          </a:bodyPr>
          <a:lstStyle>
            <a:lvl1pPr marL="268210" indent="-285855">
              <a:lnSpc>
                <a:spcPts val="1961"/>
              </a:lnSpc>
              <a:spcBef>
                <a:spcPts val="600"/>
              </a:spcBef>
              <a:spcAft>
                <a:spcPts val="2549"/>
              </a:spcAft>
              <a:buClr>
                <a:srgbClr val="000000"/>
              </a:buClr>
              <a:buFont typeface="Arial" panose="020B0604020202020204" pitchFamily="34" charset="0"/>
              <a:buChar char="•"/>
              <a:defRPr sz="1765" b="0" i="0">
                <a:solidFill>
                  <a:srgbClr val="000000"/>
                </a:solidFill>
                <a:latin typeface="+mn-lt"/>
              </a:defRPr>
            </a:lvl1pPr>
            <a:lvl2pPr marL="560241" indent="-336145">
              <a:lnSpc>
                <a:spcPct val="90000"/>
              </a:lnSpc>
              <a:spcBef>
                <a:spcPts val="0"/>
              </a:spcBef>
              <a:spcAft>
                <a:spcPts val="1274"/>
              </a:spcAft>
              <a:buClr>
                <a:srgbClr val="000000"/>
              </a:buClr>
              <a:buFont typeface="Arial" panose="020B0604020202020204" pitchFamily="34" charset="0"/>
              <a:buChar char="•"/>
              <a:defRPr sz="1568">
                <a:solidFill>
                  <a:srgbClr val="000000"/>
                </a:solidFill>
              </a:defRPr>
            </a:lvl2pPr>
            <a:lvl3pPr marL="784338" indent="-336145">
              <a:spcBef>
                <a:spcPts val="0"/>
              </a:spcBef>
              <a:spcAft>
                <a:spcPts val="1274"/>
              </a:spcAft>
              <a:buClr>
                <a:srgbClr val="000000"/>
              </a:buClr>
              <a:buFont typeface="Arial" panose="020B0604020202020204" pitchFamily="34" charset="0"/>
              <a:buChar char="•"/>
              <a:defRPr sz="1568">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a:t>
            </a:r>
          </a:p>
          <a:p>
            <a:pPr lvl="1"/>
            <a:r>
              <a:rPr lang="en-US"/>
              <a:t>Second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9483"/>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with Bullets Segoe UI </a:t>
            </a:r>
            <a:r>
              <a:rPr lang="en-US" err="1"/>
              <a:t>Semibold</a:t>
            </a:r>
            <a:r>
              <a:rPr lang="en-US"/>
              <a:t> 32pt</a:t>
            </a:r>
          </a:p>
        </p:txBody>
      </p:sp>
      <p:grpSp>
        <p:nvGrpSpPr>
          <p:cNvPr id="7" name="Group 6">
            <a:extLst>
              <a:ext uri="{FF2B5EF4-FFF2-40B4-BE49-F238E27FC236}">
                <a16:creationId xmlns:a16="http://schemas.microsoft.com/office/drawing/2014/main" id="{D19D1B8D-899F-41E6-81D7-945F81680CF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37505CA1-C4DD-4A11-9719-A2EDA6882BC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6529C41B-16CB-437E-84C7-C493B1E65D0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55769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10462"/>
            <a:ext cx="11339774" cy="1223171"/>
          </a:xfrm>
        </p:spPr>
        <p:txBody>
          <a:bodyPr wrap="square" lIns="0" tIns="0" rIns="0" bIns="0">
            <a:spAutoFit/>
          </a:bodyPr>
          <a:lstStyle>
            <a:lvl1pPr marL="448193" indent="-448193">
              <a:lnSpc>
                <a:spcPct val="90000"/>
              </a:lnSpc>
              <a:spcBef>
                <a:spcPts val="0"/>
              </a:spcBef>
              <a:spcAft>
                <a:spcPts val="1274"/>
              </a:spcAft>
              <a:buClr>
                <a:srgbClr val="000000"/>
              </a:buClr>
              <a:buFont typeface="Arial" panose="020B0604020202020204" pitchFamily="34" charset="0"/>
              <a:buChar char="•"/>
              <a:defRPr sz="2549" b="0" i="0">
                <a:solidFill>
                  <a:srgbClr val="000000"/>
                </a:solidFill>
                <a:latin typeface="+mn-lt"/>
              </a:defRPr>
            </a:lvl1pPr>
            <a:lvl2pPr marL="560241" indent="-336145">
              <a:lnSpc>
                <a:spcPct val="90000"/>
              </a:lnSpc>
              <a:spcBef>
                <a:spcPts val="0"/>
              </a:spcBef>
              <a:spcAft>
                <a:spcPts val="1274"/>
              </a:spcAft>
              <a:buClr>
                <a:srgbClr val="000000"/>
              </a:buClr>
              <a:buFont typeface="Arial" panose="020B0604020202020204" pitchFamily="34" charset="0"/>
              <a:buChar char="•"/>
              <a:defRPr sz="1961">
                <a:solidFill>
                  <a:srgbClr val="000000"/>
                </a:solidFill>
              </a:defRPr>
            </a:lvl2pPr>
            <a:lvl3pPr marL="784338" indent="-336145">
              <a:spcBef>
                <a:spcPts val="0"/>
              </a:spcBef>
              <a:spcAft>
                <a:spcPts val="1274"/>
              </a:spcAft>
              <a:buClr>
                <a:srgbClr val="000000"/>
              </a:buClr>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9482"/>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grpSp>
        <p:nvGrpSpPr>
          <p:cNvPr id="7" name="Group 6">
            <a:extLst>
              <a:ext uri="{FF2B5EF4-FFF2-40B4-BE49-F238E27FC236}">
                <a16:creationId xmlns:a16="http://schemas.microsoft.com/office/drawing/2014/main" id="{54AE616F-E9B7-4616-8B42-55D3B48DFFB3}"/>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493573F7-FE3E-48E7-BD75-3B945569CC9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2EF3E761-5FDF-456A-AA5D-0B9412233683}"/>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21465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60606"/>
            <a:ext cx="11336039" cy="758022"/>
          </a:xfrm>
          <a:prstGeom prst="rect">
            <a:avLst/>
          </a:prstGeom>
        </p:spPr>
        <p:txBody>
          <a:bodyPr vert="horz" wrap="square" lIns="0" tIns="164592" rIns="0" bIns="0" rtlCol="0" anchor="t">
            <a:noAutofit/>
          </a:bodyPr>
          <a:lstStyle>
            <a:lvl1pPr>
              <a:defRPr>
                <a:solidFill>
                  <a:schemeClr val="bg1"/>
                </a:solidFill>
              </a:defRPr>
            </a:lvl1pPr>
          </a:lstStyle>
          <a:p>
            <a:r>
              <a:rPr lang="en-US"/>
              <a:t>Title</a:t>
            </a:r>
          </a:p>
        </p:txBody>
      </p:sp>
      <p:grpSp>
        <p:nvGrpSpPr>
          <p:cNvPr id="7" name="Group 6">
            <a:extLst>
              <a:ext uri="{FF2B5EF4-FFF2-40B4-BE49-F238E27FC236}">
                <a16:creationId xmlns:a16="http://schemas.microsoft.com/office/drawing/2014/main" id="{7DDA19FC-690B-4813-AA36-9862B0D26870}"/>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BE393505-4B7F-41AC-9C34-FD32ABA0378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2BAE61A-0A0F-4AC3-AB67-36933BC82E9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752822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360606"/>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4884006"/>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8" name="Picture 7" descr="A person sitting at a table using a computer&#10;&#10;Description generated with very high confidence">
            <a:extLst>
              <a:ext uri="{FF2B5EF4-FFF2-40B4-BE49-F238E27FC236}">
                <a16:creationId xmlns:a16="http://schemas.microsoft.com/office/drawing/2014/main" id="{EC6D24AE-A031-4414-8103-CCA3EFB0E62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1"/>
            <a:ext cx="12192000" cy="6858000"/>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0" y="0"/>
            <a:ext cx="12192000" cy="6858000"/>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14225">
              <a:defRPr/>
            </a:pPr>
            <a:endParaRPr lang="en-US" sz="1765"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360606"/>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80864712"/>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21A2F3-AB4A-4D65-91A9-D8F2201ED93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192000" cy="6858000"/>
          </a:xfrm>
          <a:prstGeom prst="rect">
            <a:avLst/>
          </a:prstGeom>
        </p:spPr>
      </p:pic>
      <p:sp>
        <p:nvSpPr>
          <p:cNvPr id="8" name="Rectangle 7">
            <a:extLst>
              <a:ext uri="{FF2B5EF4-FFF2-40B4-BE49-F238E27FC236}">
                <a16:creationId xmlns:a16="http://schemas.microsoft.com/office/drawing/2014/main" id="{889CC744-D785-4506-BCBF-2BD65264B421}"/>
              </a:ext>
            </a:extLst>
          </p:cNvPr>
          <p:cNvSpPr/>
          <p:nvPr userDrawn="1"/>
        </p:nvSpPr>
        <p:spPr>
          <a:xfrm>
            <a:off x="0" y="0"/>
            <a:ext cx="12192000" cy="6858000"/>
          </a:xfrm>
          <a:prstGeom prst="rect">
            <a:avLst/>
          </a:prstGeom>
          <a:gradFill>
            <a:gsLst>
              <a:gs pos="0">
                <a:schemeClr val="accent1">
                  <a:lumMod val="5000"/>
                  <a:lumOff val="95000"/>
                  <a:alpha val="0"/>
                </a:schemeClr>
              </a:gs>
              <a:gs pos="91000">
                <a:schemeClr val="bg1"/>
              </a:gs>
              <a:gs pos="34000">
                <a:schemeClr val="bg1">
                  <a:alpha val="69000"/>
                </a:schemeClr>
              </a:gs>
            </a:gsLst>
            <a:lin ang="10800000" scaled="0"/>
          </a:gradFill>
          <a:ln w="10795" cap="flat" cmpd="sng" algn="ctr">
            <a:noFill/>
            <a:prstDash val="solid"/>
          </a:ln>
          <a:effectLst/>
        </p:spPr>
        <p:txBody>
          <a:bodyPr rtlCol="0" anchor="ctr"/>
          <a:lstStyle/>
          <a:p>
            <a:pPr algn="ctr" defTabSz="914225">
              <a:defRPr/>
            </a:pPr>
            <a:endParaRPr lang="en-US" sz="1765"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360606"/>
            <a:ext cx="5555966" cy="758022"/>
          </a:xfrm>
          <a:prstGeom prst="rect">
            <a:avLst/>
          </a:prstGeom>
        </p:spPr>
        <p:txBody>
          <a:bodyPr vert="horz" wrap="square" lIns="0" tIns="164592" rIns="0" bIns="0" rtlCol="0" anchor="t">
            <a:noAutofit/>
          </a:bodyPr>
          <a:lstStyle>
            <a:lvl1pPr>
              <a:defRPr/>
            </a:lvl1pPr>
          </a:lstStyle>
          <a:p>
            <a:r>
              <a:rPr lang="en-US"/>
              <a:t>Photo layout 3</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42154384"/>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4139F0-013B-47E0-A272-817030873E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192000" cy="6858000"/>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0" y="0"/>
            <a:ext cx="12192000" cy="6858000"/>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14225">
              <a:defRPr/>
            </a:pPr>
            <a:endParaRPr lang="en-US" sz="1765"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360606"/>
            <a:ext cx="5555966" cy="758022"/>
          </a:xfrm>
          <a:prstGeom prst="rect">
            <a:avLst/>
          </a:prstGeom>
        </p:spPr>
        <p:txBody>
          <a:bodyPr vert="horz" wrap="square" lIns="0" tIns="164592" rIns="0" bIns="0" rtlCol="0" anchor="t">
            <a:noAutofit/>
          </a:bodyPr>
          <a:lstStyle>
            <a:lvl1pPr>
              <a:defRPr/>
            </a:lvl1pPr>
          </a:lstStyle>
          <a:p>
            <a:r>
              <a:rPr lang="en-US"/>
              <a:t>Photo layout 4</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517726256"/>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5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191999" cy="6858000"/>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14225">
              <a:defRPr/>
            </a:pPr>
            <a:endParaRPr lang="en-US" sz="1765" kern="0">
              <a:solidFill>
                <a:sysClr val="windowText" lastClr="000000"/>
              </a:solidFill>
              <a:latin typeface="Segoe UI"/>
            </a:endParaRPr>
          </a:p>
        </p:txBody>
      </p:sp>
      <p:sp>
        <p:nvSpPr>
          <p:cNvPr id="11" name="Title Placeholder 1">
            <a:extLst>
              <a:ext uri="{FF2B5EF4-FFF2-40B4-BE49-F238E27FC236}">
                <a16:creationId xmlns:a16="http://schemas.microsoft.com/office/drawing/2014/main" id="{85986B33-16A7-41BF-A293-9DA7A5BD64EF}"/>
              </a:ext>
            </a:extLst>
          </p:cNvPr>
          <p:cNvSpPr>
            <a:spLocks noGrp="1"/>
          </p:cNvSpPr>
          <p:nvPr>
            <p:ph type="title" hasCustomPrompt="1"/>
          </p:nvPr>
        </p:nvSpPr>
        <p:spPr>
          <a:xfrm>
            <a:off x="426425" y="360606"/>
            <a:ext cx="5555966" cy="758022"/>
          </a:xfrm>
          <a:prstGeom prst="rect">
            <a:avLst/>
          </a:prstGeom>
        </p:spPr>
        <p:txBody>
          <a:bodyPr vert="horz" wrap="square" lIns="0" tIns="164592" rIns="0" bIns="0" rtlCol="0" anchor="t">
            <a:noAutofit/>
          </a:bodyPr>
          <a:lstStyle>
            <a:lvl1pPr>
              <a:defRPr/>
            </a:lvl1pPr>
          </a:lstStyle>
          <a:p>
            <a:r>
              <a:rPr lang="en-US"/>
              <a:t>Photo layout 5</a:t>
            </a:r>
          </a:p>
        </p:txBody>
      </p:sp>
      <p:sp>
        <p:nvSpPr>
          <p:cNvPr id="14" name="Text Placeholder 3">
            <a:extLst>
              <a:ext uri="{FF2B5EF4-FFF2-40B4-BE49-F238E27FC236}">
                <a16:creationId xmlns:a16="http://schemas.microsoft.com/office/drawing/2014/main" id="{4B7BD6DC-AEDB-4BA3-8BDC-85765ACBD41F}"/>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5435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191999" cy="6858000"/>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14225">
              <a:defRPr/>
            </a:pPr>
            <a:endParaRPr lang="en-US" sz="1765"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26425" y="360606"/>
            <a:ext cx="5555966" cy="758022"/>
          </a:xfrm>
          <a:prstGeom prst="rect">
            <a:avLst/>
          </a:prstGeom>
        </p:spPr>
        <p:txBody>
          <a:bodyPr vert="horz" wrap="square" lIns="0" tIns="164592" rIns="0" bIns="0" rtlCol="0" anchor="t">
            <a:noAutofit/>
          </a:bodyPr>
          <a:lstStyle>
            <a:lvl1pPr>
              <a:defRPr/>
            </a:lvl1pPr>
          </a:lstStyle>
          <a:p>
            <a:r>
              <a:rPr lang="en-US"/>
              <a:t>Photo layout 6</a:t>
            </a:r>
          </a:p>
        </p:txBody>
      </p:sp>
    </p:spTree>
    <p:extLst>
      <p:ext uri="{BB962C8B-B14F-4D97-AF65-F5344CB8AC3E}">
        <p14:creationId xmlns:p14="http://schemas.microsoft.com/office/powerpoint/2010/main" val="34076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952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485769" y="0"/>
            <a:ext cx="4706230" cy="6858000"/>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36060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956354714"/>
      </p:ext>
    </p:extLst>
  </p:cSld>
  <p:clrMapOvr>
    <a:masterClrMapping/>
  </p:clrMapOvr>
  <p:transition>
    <p:fade/>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ase Study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485769" y="0"/>
            <a:ext cx="4706230" cy="6858000"/>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360605"/>
            <a:ext cx="5555966" cy="758022"/>
          </a:xfrm>
          <a:prstGeom prst="rect">
            <a:avLst/>
          </a:prstGeom>
        </p:spPr>
        <p:txBody>
          <a:bodyPr vert="horz" wrap="square" lIns="0" tIns="164592" rIns="0" bIns="0" rtlCol="0" anchor="t">
            <a:noAutofit/>
          </a:bodyPr>
          <a:lstStyle>
            <a:lvl1pPr>
              <a:defRPr/>
            </a:lvl1pPr>
          </a:lstStyle>
          <a:p>
            <a:r>
              <a:rPr lang="en-US"/>
              <a:t>Case Study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387011"/>
            <a:ext cx="5555965" cy="2385610"/>
          </a:xfrm>
        </p:spPr>
        <p:txBody>
          <a:bodyPr wrap="square" lIns="0" tIns="0" rIns="0" bIns="0">
            <a:noAutofit/>
          </a:bodyPr>
          <a:lstStyle>
            <a:lvl1pPr marL="285855" marR="0" indent="-285855" algn="l" defTabSz="914367" rtl="0" eaLnBrk="1" fontAlgn="auto" latinLnBrk="0" hangingPunct="1">
              <a:lnSpc>
                <a:spcPts val="1790"/>
              </a:lnSpc>
              <a:spcBef>
                <a:spcPts val="1000"/>
              </a:spcBef>
              <a:spcAft>
                <a:spcPts val="2549"/>
              </a:spcAft>
              <a:buClr>
                <a:srgbClr val="000000"/>
              </a:buClr>
              <a:buSzPct val="90000"/>
              <a:buFont typeface="Arial" panose="020B0604020202020204" pitchFamily="34" charset="0"/>
              <a:buChar char="•"/>
              <a:tabLst/>
              <a:defRPr sz="176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18pt</a:t>
            </a:r>
          </a:p>
        </p:txBody>
      </p:sp>
      <p:pic>
        <p:nvPicPr>
          <p:cNvPr id="9" name="Picture 8">
            <a:extLst>
              <a:ext uri="{FF2B5EF4-FFF2-40B4-BE49-F238E27FC236}">
                <a16:creationId xmlns:a16="http://schemas.microsoft.com/office/drawing/2014/main" id="{125D0BA8-365A-492B-A1E6-A5E0003C6C02}"/>
              </a:ext>
            </a:extLst>
          </p:cNvPr>
          <p:cNvPicPr>
            <a:picLocks noChangeAspect="1"/>
          </p:cNvPicPr>
          <p:nvPr userDrawn="1"/>
        </p:nvPicPr>
        <p:blipFill>
          <a:blip r:embed="rId3"/>
          <a:stretch>
            <a:fillRect/>
          </a:stretch>
        </p:blipFill>
        <p:spPr>
          <a:xfrm>
            <a:off x="416971" y="4279486"/>
            <a:ext cx="470490" cy="470556"/>
          </a:xfrm>
          <a:prstGeom prst="rect">
            <a:avLst/>
          </a:prstGeom>
        </p:spPr>
      </p:pic>
      <p:sp>
        <p:nvSpPr>
          <p:cNvPr id="11" name="Text Placeholder 3">
            <a:extLst>
              <a:ext uri="{FF2B5EF4-FFF2-40B4-BE49-F238E27FC236}">
                <a16:creationId xmlns:a16="http://schemas.microsoft.com/office/drawing/2014/main" id="{A6EB9D36-C8C9-4402-9BBD-21AD6F7B393B}"/>
              </a:ext>
            </a:extLst>
          </p:cNvPr>
          <p:cNvSpPr>
            <a:spLocks noGrp="1"/>
          </p:cNvSpPr>
          <p:nvPr>
            <p:ph type="body" sz="quarter" idx="13" hasCustomPrompt="1"/>
          </p:nvPr>
        </p:nvSpPr>
        <p:spPr>
          <a:xfrm>
            <a:off x="950392" y="4485966"/>
            <a:ext cx="5029918" cy="1212910"/>
          </a:xfrm>
        </p:spPr>
        <p:txBody>
          <a:bodyPr wrap="square" lIns="0" tIns="0" rIns="0" bIns="0">
            <a:noAutofit/>
          </a:bodyPr>
          <a:lstStyle>
            <a:lvl1pPr marL="0" marR="0" indent="0" algn="l" defTabSz="914367" rtl="0" eaLnBrk="1" fontAlgn="auto" latinLnBrk="0" hangingPunct="1">
              <a:lnSpc>
                <a:spcPct val="100000"/>
              </a:lnSpc>
              <a:spcBef>
                <a:spcPts val="1000"/>
              </a:spcBef>
              <a:spcAft>
                <a:spcPts val="0"/>
              </a:spcAft>
              <a:buClr>
                <a:srgbClr val="000000"/>
              </a:buClr>
              <a:buSzPct val="90000"/>
              <a:buFont typeface="Arial" panose="020B0604020202020204" pitchFamily="34" charset="0"/>
              <a:buNone/>
              <a:tabLst/>
              <a:defRPr sz="1568" b="0" i="1">
                <a:solidFill>
                  <a:schemeClr val="accent1"/>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Quote Segoe UI 16pt</a:t>
            </a:r>
          </a:p>
        </p:txBody>
      </p:sp>
      <p:sp>
        <p:nvSpPr>
          <p:cNvPr id="12" name="Text Placeholder 3">
            <a:extLst>
              <a:ext uri="{FF2B5EF4-FFF2-40B4-BE49-F238E27FC236}">
                <a16:creationId xmlns:a16="http://schemas.microsoft.com/office/drawing/2014/main" id="{041B5CE6-9B83-495E-88A3-CD206C22CFDF}"/>
              </a:ext>
            </a:extLst>
          </p:cNvPr>
          <p:cNvSpPr>
            <a:spLocks noGrp="1"/>
          </p:cNvSpPr>
          <p:nvPr>
            <p:ph type="body" sz="quarter" idx="14" hasCustomPrompt="1"/>
          </p:nvPr>
        </p:nvSpPr>
        <p:spPr>
          <a:xfrm>
            <a:off x="424343" y="6412234"/>
            <a:ext cx="5555965" cy="141257"/>
          </a:xfrm>
        </p:spPr>
        <p:txBody>
          <a:bodyPr wrap="square" lIns="0" tIns="0" rIns="0" bIns="0">
            <a:noAutofit/>
          </a:bodyPr>
          <a:lstStyle>
            <a:lvl1pPr marL="0" marR="0" indent="0" algn="l" defTabSz="914367" rtl="0" eaLnBrk="1" fontAlgn="auto" latinLnBrk="0" hangingPunct="1">
              <a:lnSpc>
                <a:spcPct val="90000"/>
              </a:lnSpc>
              <a:spcBef>
                <a:spcPts val="460"/>
              </a:spcBef>
              <a:spcAft>
                <a:spcPts val="0"/>
              </a:spcAft>
              <a:buClr>
                <a:srgbClr val="000000"/>
              </a:buClr>
              <a:buSzPct val="90000"/>
              <a:buFont typeface="Arial" panose="020B0604020202020204" pitchFamily="34" charset="0"/>
              <a:buNone/>
              <a:tabLst/>
              <a:defRPr sz="980"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Info Segoe UI 10pt</a:t>
            </a:r>
          </a:p>
        </p:txBody>
      </p:sp>
    </p:spTree>
    <p:extLst>
      <p:ext uri="{BB962C8B-B14F-4D97-AF65-F5344CB8AC3E}">
        <p14:creationId xmlns:p14="http://schemas.microsoft.com/office/powerpoint/2010/main" val="2534174376"/>
      </p:ext>
    </p:extLst>
  </p:cSld>
  <p:clrMapOvr>
    <a:masterClrMapping/>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with photo and ti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53998"/>
          </a:xfrm>
        </p:spPr>
        <p:txBody>
          <a:bodyPr wrap="square" lIns="164592" tIns="109728" rIns="164592" bIns="109728">
            <a:spAutoFit/>
          </a:bodyPr>
          <a:lstStyle>
            <a:lvl1pPr marL="0" indent="0">
              <a:spcBef>
                <a:spcPts val="0"/>
              </a:spcBef>
              <a:buNone/>
              <a:defRPr sz="2400">
                <a:solidFill>
                  <a:schemeClr val="bg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238E0BA0-1C4C-4896-B27D-40134C974C37}"/>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D364E0D4-FCCF-4C3A-829F-C6AE215B290A}"/>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3162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680506"/>
            <a:ext cx="6274911" cy="1496988"/>
          </a:xfrm>
          <a:noFill/>
        </p:spPr>
        <p:txBody>
          <a:bodyPr lIns="146304" tIns="91440" rIns="146304" bIns="91440" anchor="t"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5601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C67553-4A0D-41D7-9889-0D58AD3AB6BB}"/>
              </a:ext>
            </a:extLst>
          </p:cNvPr>
          <p:cNvSpPr/>
          <p:nvPr userDrawn="1"/>
        </p:nvSpPr>
        <p:spPr bwMode="auto">
          <a:xfrm>
            <a:off x="-1"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80537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662523-2A87-4A73-A570-3904FD5C779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1912" b="18092"/>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D00BBA8-9D6A-448E-A9BD-BC52513F6034}"/>
              </a:ext>
            </a:extLst>
          </p:cNvPr>
          <p:cNvSpPr/>
          <p:nvPr userDrawn="1"/>
        </p:nvSpPr>
        <p:spPr bwMode="auto">
          <a:xfrm>
            <a:off x="1729"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187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2"/>
        </a:solidFill>
        <a:effectLst/>
      </p:bgPr>
    </p:bg>
    <p:spTree>
      <p:nvGrpSpPr>
        <p:cNvPr id="1" name=""/>
        <p:cNvGrpSpPr/>
        <p:nvPr/>
      </p:nvGrpSpPr>
      <p:grpSpPr>
        <a:xfrm>
          <a:off x="0" y="0"/>
          <a:ext cx="0" cy="0"/>
          <a:chOff x="0" y="0"/>
          <a:chExt cx="0" cy="0"/>
        </a:xfrm>
      </p:grpSpPr>
      <p:pic>
        <p:nvPicPr>
          <p:cNvPr id="12" name="Picture 11" descr="Employees in a room">
            <a:extLst>
              <a:ext uri="{FF2B5EF4-FFF2-40B4-BE49-F238E27FC236}">
                <a16:creationId xmlns:a16="http://schemas.microsoft.com/office/drawing/2014/main" id="{537A20C6-D0BE-447A-835E-0D635E70544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3AF67DAC-1D21-43D5-9238-2B0345F4F015}"/>
              </a:ext>
            </a:extLst>
          </p:cNvPr>
          <p:cNvSpPr/>
          <p:nvPr userDrawn="1"/>
        </p:nvSpPr>
        <p:spPr bwMode="auto">
          <a:xfrm>
            <a:off x="1730"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4803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walking in front of a building&#10;&#10;Description generated with very high confidence">
            <a:extLst>
              <a:ext uri="{FF2B5EF4-FFF2-40B4-BE49-F238E27FC236}">
                <a16:creationId xmlns:a16="http://schemas.microsoft.com/office/drawing/2014/main" id="{2C4CB9AD-6149-4C67-B312-20AB5AEE325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42685" b="18713"/>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C648B3BD-705D-40DF-8BC3-D4ABF443541C}"/>
              </a:ext>
            </a:extLst>
          </p:cNvPr>
          <p:cNvSpPr/>
          <p:nvPr userDrawn="1"/>
        </p:nvSpPr>
        <p:spPr bwMode="auto">
          <a:xfrm>
            <a:off x="1729"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5"/>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4182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73917E3-4AF3-4DAF-8858-B255A7C2E1CC}"/>
              </a:ext>
            </a:extLst>
          </p:cNvPr>
          <p:cNvPicPr>
            <a:picLocks noChangeAspect="1"/>
          </p:cNvPicPr>
          <p:nvPr userDrawn="1"/>
        </p:nvPicPr>
        <p:blipFill rotWithShape="1">
          <a:blip r:embed="rId2"/>
          <a:srcRect t="7802" b="7802"/>
          <a:stretch/>
        </p:blipFill>
        <p:spPr>
          <a:xfrm>
            <a:off x="-1" y="0"/>
            <a:ext cx="12190271" cy="6858000"/>
          </a:xfrm>
          <a:prstGeom prst="rect">
            <a:avLst/>
          </a:prstGeom>
        </p:spPr>
      </p:pic>
      <p:sp>
        <p:nvSpPr>
          <p:cNvPr id="10" name="Rectangle 9">
            <a:extLst>
              <a:ext uri="{FF2B5EF4-FFF2-40B4-BE49-F238E27FC236}">
                <a16:creationId xmlns:a16="http://schemas.microsoft.com/office/drawing/2014/main" id="{7CF0F6FE-CBF2-46C1-B3DC-AAE88D9FE1A8}"/>
              </a:ext>
            </a:extLst>
          </p:cNvPr>
          <p:cNvSpPr/>
          <p:nvPr userDrawn="1"/>
        </p:nvSpPr>
        <p:spPr bwMode="auto">
          <a:xfrm>
            <a:off x="-1"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5"/>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0647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393BFA-96F3-4859-ABF2-CE1F7C9949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CE9720E-1DF0-4775-AD37-5055FDD00BF0}"/>
              </a:ext>
            </a:extLst>
          </p:cNvPr>
          <p:cNvSpPr/>
          <p:nvPr userDrawn="1"/>
        </p:nvSpPr>
        <p:spPr bwMode="auto">
          <a:xfrm>
            <a:off x="1730"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2958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2943068"/>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F4DB70-F601-49F2-9A73-13AB956A61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C8BE9E3-E77A-4E6C-8525-6BC631AA6263}"/>
              </a:ext>
            </a:extLst>
          </p:cNvPr>
          <p:cNvSpPr/>
          <p:nvPr userDrawn="1"/>
        </p:nvSpPr>
        <p:spPr bwMode="auto">
          <a:xfrm>
            <a:off x="1730"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12713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sitting at a table in a room&#10;&#10;Description generated with very high confidence">
            <a:extLst>
              <a:ext uri="{FF2B5EF4-FFF2-40B4-BE49-F238E27FC236}">
                <a16:creationId xmlns:a16="http://schemas.microsoft.com/office/drawing/2014/main" id="{D86B38A3-7305-4733-9D39-809272E8727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983" b="24659"/>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409F4825-6ABE-44AF-9A6E-FE458DDFFA32}"/>
              </a:ext>
            </a:extLst>
          </p:cNvPr>
          <p:cNvSpPr/>
          <p:nvPr userDrawn="1"/>
        </p:nvSpPr>
        <p:spPr bwMode="auto">
          <a:xfrm>
            <a:off x="1730"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92846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using a computer&#10;&#10;Description generated with very high confidence">
            <a:extLst>
              <a:ext uri="{FF2B5EF4-FFF2-40B4-BE49-F238E27FC236}">
                <a16:creationId xmlns:a16="http://schemas.microsoft.com/office/drawing/2014/main" id="{74E4280F-3537-465B-9428-0476C8D65C6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1"/>
            <a:ext cx="12192000" cy="6858000"/>
          </a:xfrm>
          <a:prstGeom prst="rect">
            <a:avLst/>
          </a:prstGeom>
        </p:spPr>
      </p:pic>
      <p:sp>
        <p:nvSpPr>
          <p:cNvPr id="11" name="Rectangle 10">
            <a:extLst>
              <a:ext uri="{FF2B5EF4-FFF2-40B4-BE49-F238E27FC236}">
                <a16:creationId xmlns:a16="http://schemas.microsoft.com/office/drawing/2014/main" id="{343E53AD-FF1A-4D60-8E30-1B9738AF91FE}"/>
              </a:ext>
            </a:extLst>
          </p:cNvPr>
          <p:cNvSpPr/>
          <p:nvPr userDrawn="1"/>
        </p:nvSpPr>
        <p:spPr bwMode="auto">
          <a:xfrm>
            <a:off x="1730"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4457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person standing in front of a window&#10;&#10;Description generated with very high confidence">
            <a:extLst>
              <a:ext uri="{FF2B5EF4-FFF2-40B4-BE49-F238E27FC236}">
                <a16:creationId xmlns:a16="http://schemas.microsoft.com/office/drawing/2014/main" id="{B002E248-AE42-48CA-92AB-DA1D8EFE581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797" b="51602"/>
          <a:stretch/>
        </p:blipFill>
        <p:spPr>
          <a:xfrm flipH="1">
            <a:off x="-1" y="1"/>
            <a:ext cx="12192000" cy="6857998"/>
          </a:xfrm>
          <a:custGeom>
            <a:avLst/>
            <a:gdLst>
              <a:gd name="connsiteX0" fmla="*/ 0 w 4146551"/>
              <a:gd name="connsiteY0" fmla="*/ 0 h 6994523"/>
              <a:gd name="connsiteX1" fmla="*/ 4146551 w 4146551"/>
              <a:gd name="connsiteY1" fmla="*/ 0 h 6994523"/>
              <a:gd name="connsiteX2" fmla="*/ 4146551 w 4146551"/>
              <a:gd name="connsiteY2" fmla="*/ 6994523 h 6994523"/>
              <a:gd name="connsiteX3" fmla="*/ 0 w 4146551"/>
              <a:gd name="connsiteY3" fmla="*/ 6994523 h 6994523"/>
            </a:gdLst>
            <a:ahLst/>
            <a:cxnLst>
              <a:cxn ang="0">
                <a:pos x="connsiteX0" y="connsiteY0"/>
              </a:cxn>
              <a:cxn ang="0">
                <a:pos x="connsiteX1" y="connsiteY1"/>
              </a:cxn>
              <a:cxn ang="0">
                <a:pos x="connsiteX2" y="connsiteY2"/>
              </a:cxn>
              <a:cxn ang="0">
                <a:pos x="connsiteX3" y="connsiteY3"/>
              </a:cxn>
            </a:cxnLst>
            <a:rect l="l" t="t" r="r" b="b"/>
            <a:pathLst>
              <a:path w="4146551" h="6994523">
                <a:moveTo>
                  <a:pt x="0" y="0"/>
                </a:moveTo>
                <a:lnTo>
                  <a:pt x="4146551" y="0"/>
                </a:lnTo>
                <a:lnTo>
                  <a:pt x="4146551" y="6994523"/>
                </a:lnTo>
                <a:lnTo>
                  <a:pt x="0" y="6994523"/>
                </a:lnTo>
                <a:close/>
              </a:path>
            </a:pathLst>
          </a:custGeom>
        </p:spPr>
      </p:pic>
      <p:sp>
        <p:nvSpPr>
          <p:cNvPr id="10" name="Rectangle 9">
            <a:extLst>
              <a:ext uri="{FF2B5EF4-FFF2-40B4-BE49-F238E27FC236}">
                <a16:creationId xmlns:a16="http://schemas.microsoft.com/office/drawing/2014/main" id="{A745ACD3-1300-44EB-ACEB-11728EF5BC92}"/>
              </a:ext>
            </a:extLst>
          </p:cNvPr>
          <p:cNvSpPr/>
          <p:nvPr userDrawn="1"/>
        </p:nvSpPr>
        <p:spPr bwMode="auto">
          <a:xfrm>
            <a:off x="1728"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7214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882DE3-C523-4D35-9450-6F218D6046AC}"/>
              </a:ext>
            </a:extLst>
          </p:cNvPr>
          <p:cNvPicPr>
            <a:picLocks noChangeAspect="1"/>
          </p:cNvPicPr>
          <p:nvPr userDrawn="1"/>
        </p:nvPicPr>
        <p:blipFill rotWithShape="1">
          <a:blip r:embed="rId2"/>
          <a:srcRect t="4178" b="10602"/>
          <a:stretch/>
        </p:blipFill>
        <p:spPr>
          <a:xfrm>
            <a:off x="-1" y="0"/>
            <a:ext cx="12190271" cy="6858000"/>
          </a:xfrm>
          <a:prstGeom prst="rect">
            <a:avLst/>
          </a:prstGeom>
        </p:spPr>
      </p:pic>
      <p:sp>
        <p:nvSpPr>
          <p:cNvPr id="11" name="Rectangle 10">
            <a:extLst>
              <a:ext uri="{FF2B5EF4-FFF2-40B4-BE49-F238E27FC236}">
                <a16:creationId xmlns:a16="http://schemas.microsoft.com/office/drawing/2014/main" id="{B9511582-5376-40F9-A44B-BD563DB73A7B}"/>
              </a:ext>
            </a:extLst>
          </p:cNvPr>
          <p:cNvSpPr/>
          <p:nvPr userDrawn="1"/>
        </p:nvSpPr>
        <p:spPr bwMode="auto">
          <a:xfrm>
            <a:off x="-1"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5437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Section Titl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E126F-50ED-4586-8CB6-381198F989ED}"/>
              </a:ext>
            </a:extLst>
          </p:cNvPr>
          <p:cNvPicPr>
            <a:picLocks noChangeAspect="1"/>
          </p:cNvPicPr>
          <p:nvPr userDrawn="1"/>
        </p:nvPicPr>
        <p:blipFill>
          <a:blip r:embed="rId2"/>
          <a:stretch>
            <a:fillRect/>
          </a:stretch>
        </p:blipFill>
        <p:spPr>
          <a:xfrm>
            <a:off x="5760" y="886"/>
            <a:ext cx="12180481" cy="6856228"/>
          </a:xfrm>
          <a:prstGeom prst="rect">
            <a:avLst/>
          </a:prstGeom>
        </p:spPr>
      </p:pic>
      <p:sp>
        <p:nvSpPr>
          <p:cNvPr id="10" name="Rectangle 9">
            <a:extLst>
              <a:ext uri="{FF2B5EF4-FFF2-40B4-BE49-F238E27FC236}">
                <a16:creationId xmlns:a16="http://schemas.microsoft.com/office/drawing/2014/main" id="{96307C19-523F-4BBD-87CC-868D65047A85}"/>
              </a:ext>
            </a:extLst>
          </p:cNvPr>
          <p:cNvSpPr/>
          <p:nvPr userDrawn="1"/>
        </p:nvSpPr>
        <p:spPr bwMode="auto">
          <a:xfrm>
            <a:off x="1730" y="1"/>
            <a:ext cx="12190271" cy="6857999"/>
          </a:xfrm>
          <a:prstGeom prst="rect">
            <a:avLst/>
          </a:prstGeom>
          <a:gradFill flip="none" rotWithShape="1">
            <a:gsLst>
              <a:gs pos="0">
                <a:schemeClr val="tx1">
                  <a:lumMod val="0"/>
                </a:schemeClr>
              </a:gs>
              <a:gs pos="100000">
                <a:schemeClr val="bg1">
                  <a:alpha val="0"/>
                </a:schemeClr>
              </a:gs>
              <a:gs pos="25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82359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1" y="0"/>
            <a:ext cx="12190271" cy="6858000"/>
          </a:xfrm>
          <a:prstGeom prst="rect">
            <a:avLst/>
          </a:prstGeom>
        </p:spPr>
      </p:pic>
      <p:sp>
        <p:nvSpPr>
          <p:cNvPr id="11" name="Rectangle 10">
            <a:extLst>
              <a:ext uri="{FF2B5EF4-FFF2-40B4-BE49-F238E27FC236}">
                <a16:creationId xmlns:a16="http://schemas.microsoft.com/office/drawing/2014/main" id="{85751893-D566-4929-B6E9-3D7A8EDE8631}"/>
              </a:ext>
            </a:extLst>
          </p:cNvPr>
          <p:cNvSpPr/>
          <p:nvPr userDrawn="1"/>
        </p:nvSpPr>
        <p:spPr bwMode="auto">
          <a:xfrm>
            <a:off x="-1"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8544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6_Section Title">
    <p:bg>
      <p:bgPr>
        <a:solidFill>
          <a:schemeClr val="bg2"/>
        </a:solidFill>
        <a:effectLst/>
      </p:bgPr>
    </p:bg>
    <p:spTree>
      <p:nvGrpSpPr>
        <p:cNvPr id="1" name=""/>
        <p:cNvGrpSpPr/>
        <p:nvPr/>
      </p:nvGrpSpPr>
      <p:grpSpPr>
        <a:xfrm>
          <a:off x="0" y="0"/>
          <a:ext cx="0" cy="0"/>
          <a:chOff x="0" y="0"/>
          <a:chExt cx="0" cy="0"/>
        </a:xfrm>
      </p:grpSpPr>
      <p:pic>
        <p:nvPicPr>
          <p:cNvPr id="11" name="Picture Placeholder 2">
            <a:extLst>
              <a:ext uri="{FF2B5EF4-FFF2-40B4-BE49-F238E27FC236}">
                <a16:creationId xmlns:a16="http://schemas.microsoft.com/office/drawing/2014/main" id="{A124920D-5AE8-4938-A916-1F7329BAD67B}"/>
              </a:ext>
            </a:extLst>
          </p:cNvPr>
          <p:cNvPicPr>
            <a:picLocks noChangeAspect="1"/>
          </p:cNvPicPr>
          <p:nvPr userDrawn="1"/>
        </p:nvPicPr>
        <p:blipFill rotWithShape="1">
          <a:blip r:embed="rId2"/>
          <a:srcRect t="62506"/>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3E705A50-A287-48B8-8E02-32DDB07E2A62}"/>
              </a:ext>
            </a:extLst>
          </p:cNvPr>
          <p:cNvSpPr/>
          <p:nvPr userDrawn="1"/>
        </p:nvSpPr>
        <p:spPr bwMode="auto">
          <a:xfrm>
            <a:off x="1730"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02486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1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icture containing person, man, indoor&#10;&#10;Description generated with high confidence">
            <a:extLst>
              <a:ext uri="{FF2B5EF4-FFF2-40B4-BE49-F238E27FC236}">
                <a16:creationId xmlns:a16="http://schemas.microsoft.com/office/drawing/2014/main" id="{8F491132-5558-44DC-A634-6DC77B6F60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602" y="0"/>
            <a:ext cx="12198737" cy="6858000"/>
          </a:xfrm>
          <a:prstGeom prst="rect">
            <a:avLst/>
          </a:prstGeom>
        </p:spPr>
      </p:pic>
      <p:sp>
        <p:nvSpPr>
          <p:cNvPr id="13" name="Rectangle 12">
            <a:extLst>
              <a:ext uri="{FF2B5EF4-FFF2-40B4-BE49-F238E27FC236}">
                <a16:creationId xmlns:a16="http://schemas.microsoft.com/office/drawing/2014/main" id="{3C305162-C448-4470-8F43-83FF9902D378}"/>
              </a:ext>
            </a:extLst>
          </p:cNvPr>
          <p:cNvSpPr/>
          <p:nvPr userDrawn="1"/>
        </p:nvSpPr>
        <p:spPr>
          <a:xfrm flipH="1">
            <a:off x="-7603" y="0"/>
            <a:ext cx="7830555" cy="6857969"/>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Title 1"/>
          <p:cNvSpPr>
            <a:spLocks noGrp="1"/>
          </p:cNvSpPr>
          <p:nvPr>
            <p:ph type="title" hasCustomPrompt="1"/>
          </p:nvPr>
        </p:nvSpPr>
        <p:spPr bwMode="auto">
          <a:xfrm>
            <a:off x="269303" y="2680506"/>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4436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descr="A picture containing person, sky, man, holding&#10;&#10;Description generated with very high confidence">
            <a:extLst>
              <a:ext uri="{FF2B5EF4-FFF2-40B4-BE49-F238E27FC236}">
                <a16:creationId xmlns:a16="http://schemas.microsoft.com/office/drawing/2014/main" id="{60CC4E66-0D82-4570-B5C2-4659F5FFAA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84" y="0"/>
            <a:ext cx="12198018" cy="6858000"/>
          </a:xfrm>
          <a:prstGeom prst="rect">
            <a:avLst/>
          </a:prstGeom>
        </p:spPr>
      </p:pic>
      <p:sp>
        <p:nvSpPr>
          <p:cNvPr id="9" name="Title 1"/>
          <p:cNvSpPr>
            <a:spLocks noGrp="1"/>
          </p:cNvSpPr>
          <p:nvPr>
            <p:ph type="title" hasCustomPrompt="1"/>
          </p:nvPr>
        </p:nvSpPr>
        <p:spPr bwMode="auto">
          <a:xfrm>
            <a:off x="269303" y="2680505"/>
            <a:ext cx="6274911" cy="1496988"/>
          </a:xfrm>
          <a:noFill/>
        </p:spPr>
        <p:txBody>
          <a:bodyPr lIns="146304" tIns="91440" rIns="146304" bIns="91440" anchor="ctr" anchorCtr="0"/>
          <a:lstStyle>
            <a:lvl1pPr>
              <a:defRPr sz="4705" spc="-98" baseline="0">
                <a:solidFill>
                  <a:srgbClr val="000000"/>
                </a:solidFill>
                <a:latin typeface="+mj-lt"/>
              </a:defRPr>
            </a:lvl1pPr>
          </a:lstStyle>
          <a:p>
            <a:r>
              <a:rPr lang="en-US"/>
              <a:t>Demo</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7" name="TextBox 6">
            <a:extLst>
              <a:ext uri="{FF2B5EF4-FFF2-40B4-BE49-F238E27FC236}">
                <a16:creationId xmlns:a16="http://schemas.microsoft.com/office/drawing/2014/main" id="{C0E17C15-393C-4078-91E1-497949FDDE6D}"/>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8" name="Freeform: Shape 7">
            <a:extLst>
              <a:ext uri="{FF2B5EF4-FFF2-40B4-BE49-F238E27FC236}">
                <a16:creationId xmlns:a16="http://schemas.microsoft.com/office/drawing/2014/main" id="{5537883D-9188-4A50-BF4C-559354EE4369}"/>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77555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emf"/><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3" Type="http://schemas.openxmlformats.org/officeDocument/2006/relationships/slideLayout" Target="../slideLayouts/slideLayout108.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theme" Target="../theme/theme2.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57"/>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58092636"/>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3" r:id="rId31"/>
    <p:sldLayoutId id="2147483824" r:id="rId32"/>
    <p:sldLayoutId id="2147483825" r:id="rId33"/>
    <p:sldLayoutId id="2147483826" r:id="rId34"/>
    <p:sldLayoutId id="2147483828" r:id="rId35"/>
    <p:sldLayoutId id="2147483829" r:id="rId36"/>
    <p:sldLayoutId id="2147483830" r:id="rId37"/>
    <p:sldLayoutId id="2147483831" r:id="rId38"/>
    <p:sldLayoutId id="2147484313" r:id="rId39"/>
    <p:sldLayoutId id="2147484316" r:id="rId40"/>
    <p:sldLayoutId id="2147484318" r:id="rId41"/>
    <p:sldLayoutId id="2147484020" r:id="rId42"/>
    <p:sldLayoutId id="2147484309" r:id="rId43"/>
    <p:sldLayoutId id="2147484308" r:id="rId44"/>
    <p:sldLayoutId id="2147484181" r:id="rId45"/>
    <p:sldLayoutId id="2147484182" r:id="rId46"/>
    <p:sldLayoutId id="2147484183" r:id="rId47"/>
    <p:sldLayoutId id="2147484184" r:id="rId48"/>
    <p:sldLayoutId id="2147484185" r:id="rId49"/>
    <p:sldLayoutId id="2147484186" r:id="rId50"/>
    <p:sldLayoutId id="2147484187" r:id="rId51"/>
    <p:sldLayoutId id="2147484373" r:id="rId52"/>
    <p:sldLayoutId id="2147484375" r:id="rId53"/>
    <p:sldLayoutId id="2147484376" r:id="rId54"/>
    <p:sldLayoutId id="2147484377" r:id="rId55"/>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7112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526316"/>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 id="2147484353" r:id="rId34"/>
    <p:sldLayoutId id="2147484354" r:id="rId35"/>
    <p:sldLayoutId id="2147484355" r:id="rId36"/>
    <p:sldLayoutId id="2147484356" r:id="rId37"/>
    <p:sldLayoutId id="2147484357" r:id="rId38"/>
    <p:sldLayoutId id="2147484358" r:id="rId39"/>
    <p:sldLayoutId id="2147484359" r:id="rId40"/>
    <p:sldLayoutId id="2147484360" r:id="rId41"/>
    <p:sldLayoutId id="2147484361" r:id="rId42"/>
    <p:sldLayoutId id="2147484362" r:id="rId43"/>
    <p:sldLayoutId id="2147484363" r:id="rId44"/>
    <p:sldLayoutId id="2147484364" r:id="rId45"/>
    <p:sldLayoutId id="2147484365" r:id="rId46"/>
    <p:sldLayoutId id="2147484366" r:id="rId47"/>
    <p:sldLayoutId id="2147484367" r:id="rId48"/>
    <p:sldLayoutId id="2147484368" r:id="rId49"/>
    <p:sldLayoutId id="2147484369" r:id="rId50"/>
    <p:sldLayoutId id="2147484370" r:id="rId51"/>
    <p:sldLayoutId id="2147484371" r:id="rId52"/>
    <p:sldLayoutId id="2147484372" r:id="rId53"/>
  </p:sldLayoutIdLst>
  <p:transition>
    <p:fade/>
  </p:transition>
  <p:txStyles>
    <p:titleStyle>
      <a:lvl1pPr algn="l" defTabSz="914367" rtl="0" eaLnBrk="1" latinLnBrk="0" hangingPunct="1">
        <a:lnSpc>
          <a:spcPct val="90000"/>
        </a:lnSpc>
        <a:spcBef>
          <a:spcPct val="0"/>
        </a:spcBef>
        <a:buNone/>
        <a:defRPr lang="en-US" sz="3137" b="0" kern="1200" cap="none" spc="-147"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55.xml"/><Relationship Id="rId4" Type="http://schemas.openxmlformats.org/officeDocument/2006/relationships/image" Target="../media/image50.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004527"/>
            <a:ext cx="7784738" cy="997196"/>
          </a:xfrm>
        </p:spPr>
        <p:txBody>
          <a:bodyPr/>
          <a:lstStyle/>
          <a:p>
            <a:pPr fontAlgn="base"/>
            <a:r>
              <a:rPr lang="en-US" dirty="0"/>
              <a:t>Application of Azure </a:t>
            </a:r>
            <a:r>
              <a:rPr lang="en-US" dirty="0" err="1"/>
              <a:t>AutoML</a:t>
            </a:r>
            <a:r>
              <a:rPr lang="en-US" dirty="0"/>
              <a:t> in Stock Price Timeseries Forecasting</a:t>
            </a:r>
          </a:p>
        </p:txBody>
      </p:sp>
      <p:sp>
        <p:nvSpPr>
          <p:cNvPr id="5" name="Text Placeholder 4"/>
          <p:cNvSpPr>
            <a:spLocks noGrp="1"/>
          </p:cNvSpPr>
          <p:nvPr>
            <p:ph type="body" sz="quarter" idx="12"/>
          </p:nvPr>
        </p:nvSpPr>
        <p:spPr>
          <a:xfrm>
            <a:off x="584199" y="4557822"/>
            <a:ext cx="6093048" cy="856645"/>
          </a:xfrm>
        </p:spPr>
        <p:txBody>
          <a:bodyPr/>
          <a:lstStyle/>
          <a:p>
            <a:pPr fontAlgn="base"/>
            <a:r>
              <a:rPr lang="en-US" dirty="0"/>
              <a:t>Jason Xiao – Cloud Solution Architect </a:t>
            </a:r>
          </a:p>
          <a:p>
            <a:pPr fontAlgn="base"/>
            <a:r>
              <a:rPr lang="en-US" dirty="0"/>
              <a:t>Azure AI &amp; Analytics Team​</a:t>
            </a:r>
          </a:p>
        </p:txBody>
      </p:sp>
    </p:spTree>
    <p:extLst>
      <p:ext uri="{BB962C8B-B14F-4D97-AF65-F5344CB8AC3E}">
        <p14:creationId xmlns:p14="http://schemas.microsoft.com/office/powerpoint/2010/main" val="395549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88B6-1DDA-C742-8658-7AE36DA6DCB9}"/>
              </a:ext>
            </a:extLst>
          </p:cNvPr>
          <p:cNvSpPr>
            <a:spLocks noGrp="1"/>
          </p:cNvSpPr>
          <p:nvPr>
            <p:ph type="title"/>
          </p:nvPr>
        </p:nvSpPr>
        <p:spPr/>
        <p:txBody>
          <a:bodyPr/>
          <a:lstStyle/>
          <a:p>
            <a:r>
              <a:rPr lang="en-US" dirty="0"/>
              <a:t>Potential Expansions and Industry Applications</a:t>
            </a:r>
          </a:p>
        </p:txBody>
      </p:sp>
      <p:sp>
        <p:nvSpPr>
          <p:cNvPr id="4" name="Footer Placeholder 3">
            <a:extLst>
              <a:ext uri="{FF2B5EF4-FFF2-40B4-BE49-F238E27FC236}">
                <a16:creationId xmlns:a16="http://schemas.microsoft.com/office/drawing/2014/main" id="{98C80333-1435-2B49-A018-70B446BE7F47}"/>
              </a:ext>
            </a:extLst>
          </p:cNvPr>
          <p:cNvSpPr>
            <a:spLocks noGrp="1"/>
          </p:cNvSpPr>
          <p:nvPr>
            <p:ph type="ftr" sz="quarter" idx="11"/>
          </p:nvPr>
        </p:nvSpPr>
        <p:spPr/>
        <p:txBody>
          <a:bodyPr/>
          <a:lstStyle/>
          <a:p>
            <a:endParaRPr lang="en-US"/>
          </a:p>
        </p:txBody>
      </p:sp>
      <p:sp>
        <p:nvSpPr>
          <p:cNvPr id="5" name="TextBox 4">
            <a:extLst>
              <a:ext uri="{FF2B5EF4-FFF2-40B4-BE49-F238E27FC236}">
                <a16:creationId xmlns:a16="http://schemas.microsoft.com/office/drawing/2014/main" id="{4209EE09-8C1C-C842-8562-8CA3ABD40984}"/>
              </a:ext>
            </a:extLst>
          </p:cNvPr>
          <p:cNvSpPr txBox="1"/>
          <p:nvPr/>
        </p:nvSpPr>
        <p:spPr>
          <a:xfrm>
            <a:off x="426424" y="1237130"/>
            <a:ext cx="11336039"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Supply chain optimization</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Inventory forecasts</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Sales forecasts</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Supply forecasts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Predictive maintenance</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Anomaly detection in timeseries data</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5838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94C8-2204-3147-9E81-6369BB428E21}"/>
              </a:ext>
            </a:extLst>
          </p:cNvPr>
          <p:cNvSpPr>
            <a:spLocks noGrp="1"/>
          </p:cNvSpPr>
          <p:nvPr>
            <p:ph type="title"/>
          </p:nvPr>
        </p:nvSpPr>
        <p:spPr/>
        <p:txBody>
          <a:bodyPr/>
          <a:lstStyle/>
          <a:p>
            <a:r>
              <a:rPr lang="en-US" dirty="0"/>
              <a:t>Personal Upscaling and Learning – Next steps</a:t>
            </a:r>
          </a:p>
        </p:txBody>
      </p:sp>
      <p:sp>
        <p:nvSpPr>
          <p:cNvPr id="4" name="Footer Placeholder 3">
            <a:extLst>
              <a:ext uri="{FF2B5EF4-FFF2-40B4-BE49-F238E27FC236}">
                <a16:creationId xmlns:a16="http://schemas.microsoft.com/office/drawing/2014/main" id="{DC687AD4-BF71-E246-A822-D93C80C7C32E}"/>
              </a:ext>
            </a:extLst>
          </p:cNvPr>
          <p:cNvSpPr>
            <a:spLocks noGrp="1"/>
          </p:cNvSpPr>
          <p:nvPr>
            <p:ph type="ftr" sz="quarter" idx="11"/>
          </p:nvPr>
        </p:nvSpPr>
        <p:spPr/>
        <p:txBody>
          <a:bodyPr/>
          <a:lstStyle/>
          <a:p>
            <a:endParaRPr lang="en-US"/>
          </a:p>
        </p:txBody>
      </p:sp>
      <p:sp>
        <p:nvSpPr>
          <p:cNvPr id="5" name="TextBox 4">
            <a:extLst>
              <a:ext uri="{FF2B5EF4-FFF2-40B4-BE49-F238E27FC236}">
                <a16:creationId xmlns:a16="http://schemas.microsoft.com/office/drawing/2014/main" id="{A45D4B71-FE10-DD47-A4C7-429EBD2C98DD}"/>
              </a:ext>
            </a:extLst>
          </p:cNvPr>
          <p:cNvSpPr txBox="1"/>
          <p:nvPr/>
        </p:nvSpPr>
        <p:spPr>
          <a:xfrm>
            <a:off x="426424" y="1237130"/>
            <a:ext cx="11336039" cy="505369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Proficient at using Azure </a:t>
            </a:r>
            <a:r>
              <a:rPr lang="en-US" sz="2400" dirty="0" err="1">
                <a:gradFill>
                  <a:gsLst>
                    <a:gs pos="2917">
                      <a:schemeClr val="tx1"/>
                    </a:gs>
                    <a:gs pos="30000">
                      <a:schemeClr val="tx1"/>
                    </a:gs>
                  </a:gsLst>
                  <a:lin ang="5400000" scaled="0"/>
                </a:gradFill>
              </a:rPr>
              <a:t>AutoML</a:t>
            </a:r>
            <a:r>
              <a:rPr lang="en-US" sz="2400" dirty="0">
                <a:gradFill>
                  <a:gsLst>
                    <a:gs pos="2917">
                      <a:schemeClr val="tx1"/>
                    </a:gs>
                    <a:gs pos="30000">
                      <a:schemeClr val="tx1"/>
                    </a:gs>
                  </a:gsLst>
                  <a:lin ang="5400000" scaled="0"/>
                </a:gradFill>
              </a:rPr>
              <a:t> on topics related to Time Series Forecasting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Publication of the application of </a:t>
            </a:r>
            <a:r>
              <a:rPr lang="en-US" sz="2400" dirty="0" err="1">
                <a:gradFill>
                  <a:gsLst>
                    <a:gs pos="2917">
                      <a:schemeClr val="tx1"/>
                    </a:gs>
                    <a:gs pos="30000">
                      <a:schemeClr val="tx1"/>
                    </a:gs>
                  </a:gsLst>
                  <a:lin ang="5400000" scaled="0"/>
                </a:gradFill>
              </a:rPr>
              <a:t>AutoML</a:t>
            </a:r>
            <a:r>
              <a:rPr lang="en-US" sz="2400" dirty="0">
                <a:gradFill>
                  <a:gsLst>
                    <a:gs pos="2917">
                      <a:schemeClr val="tx1"/>
                    </a:gs>
                    <a:gs pos="30000">
                      <a:schemeClr val="tx1"/>
                    </a:gs>
                  </a:gsLst>
                  <a:lin ang="5400000" scaled="0"/>
                </a:gradFill>
              </a:rPr>
              <a:t> in Time Series Forecasting:</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Transition </a:t>
            </a:r>
            <a:r>
              <a:rPr lang="en-US" sz="2400" dirty="0" err="1">
                <a:gradFill>
                  <a:gsLst>
                    <a:gs pos="2917">
                      <a:schemeClr val="tx1"/>
                    </a:gs>
                    <a:gs pos="30000">
                      <a:schemeClr val="tx1"/>
                    </a:gs>
                  </a:gsLst>
                  <a:lin ang="5400000" scaled="0"/>
                </a:gradFill>
              </a:rPr>
              <a:t>github</a:t>
            </a:r>
            <a:r>
              <a:rPr lang="en-US" sz="2400" dirty="0">
                <a:gradFill>
                  <a:gsLst>
                    <a:gs pos="2917">
                      <a:schemeClr val="tx1"/>
                    </a:gs>
                    <a:gs pos="30000">
                      <a:schemeClr val="tx1"/>
                    </a:gs>
                  </a:gsLst>
                  <a:lin ang="5400000" scaled="0"/>
                </a:gradFill>
              </a:rPr>
              <a:t> to public</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Collect and brainstorm more use cases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Career direction discovery</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Work with partners interested in time series forecasting</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Participate in upcoming private previews, contribute to engineering efforts</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Slowly become SME in areas of time series forecasting, with extension to but not limited to:</a:t>
            </a:r>
          </a:p>
          <a:p>
            <a:pPr marL="1371600" lvl="2"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Supply chain optimization</a:t>
            </a:r>
          </a:p>
          <a:p>
            <a:pPr marL="1371600" lvl="2"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Predictive maintenance</a:t>
            </a:r>
          </a:p>
          <a:p>
            <a:pPr marL="1371600" lvl="2"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Fraud detection</a:t>
            </a:r>
          </a:p>
        </p:txBody>
      </p:sp>
    </p:spTree>
    <p:extLst>
      <p:ext uri="{BB962C8B-B14F-4D97-AF65-F5344CB8AC3E}">
        <p14:creationId xmlns:p14="http://schemas.microsoft.com/office/powerpoint/2010/main" val="3487074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FB7E9-5AC8-104A-B301-C93E157533B9}"/>
              </a:ext>
            </a:extLst>
          </p:cNvPr>
          <p:cNvSpPr>
            <a:spLocks noGrp="1"/>
          </p:cNvSpPr>
          <p:nvPr>
            <p:ph type="title"/>
          </p:nvPr>
        </p:nvSpPr>
        <p:spPr/>
        <p:txBody>
          <a:bodyPr/>
          <a:lstStyle/>
          <a:p>
            <a:r>
              <a:rPr lang="en-US" dirty="0"/>
              <a:t>Just for fun -- Prophet</a:t>
            </a:r>
          </a:p>
        </p:txBody>
      </p:sp>
      <p:sp>
        <p:nvSpPr>
          <p:cNvPr id="4" name="Footer Placeholder 3">
            <a:extLst>
              <a:ext uri="{FF2B5EF4-FFF2-40B4-BE49-F238E27FC236}">
                <a16:creationId xmlns:a16="http://schemas.microsoft.com/office/drawing/2014/main" id="{F8ED1776-6655-264E-940E-CD6E4B251BC9}"/>
              </a:ext>
            </a:extLst>
          </p:cNvPr>
          <p:cNvSpPr>
            <a:spLocks noGrp="1"/>
          </p:cNvSpPr>
          <p:nvPr>
            <p:ph type="ftr" sz="quarter" idx="11"/>
          </p:nvPr>
        </p:nvSpPr>
        <p:spPr/>
        <p:txBody>
          <a:bodyPr/>
          <a:lstStyle/>
          <a:p>
            <a:endParaRPr lang="en-US"/>
          </a:p>
        </p:txBody>
      </p:sp>
      <p:pic>
        <p:nvPicPr>
          <p:cNvPr id="6" name="Picture 5">
            <a:extLst>
              <a:ext uri="{FF2B5EF4-FFF2-40B4-BE49-F238E27FC236}">
                <a16:creationId xmlns:a16="http://schemas.microsoft.com/office/drawing/2014/main" id="{0410DFF0-8195-9C40-8C88-CF27DA30D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143" y="968127"/>
            <a:ext cx="9372600" cy="5511800"/>
          </a:xfrm>
          <a:prstGeom prst="rect">
            <a:avLst/>
          </a:prstGeom>
        </p:spPr>
      </p:pic>
      <p:pic>
        <p:nvPicPr>
          <p:cNvPr id="7" name="Picture 6">
            <a:extLst>
              <a:ext uri="{FF2B5EF4-FFF2-40B4-BE49-F238E27FC236}">
                <a16:creationId xmlns:a16="http://schemas.microsoft.com/office/drawing/2014/main" id="{B91DAC46-875F-9143-B089-CC2FF2CAF186}"/>
              </a:ext>
            </a:extLst>
          </p:cNvPr>
          <p:cNvPicPr>
            <a:picLocks noChangeAspect="1"/>
          </p:cNvPicPr>
          <p:nvPr/>
        </p:nvPicPr>
        <p:blipFill>
          <a:blip r:embed="rId4"/>
          <a:stretch>
            <a:fillRect/>
          </a:stretch>
        </p:blipFill>
        <p:spPr>
          <a:xfrm>
            <a:off x="5647702" y="1265400"/>
            <a:ext cx="893482" cy="893482"/>
          </a:xfrm>
          <a:prstGeom prst="rect">
            <a:avLst/>
          </a:prstGeom>
        </p:spPr>
      </p:pic>
    </p:spTree>
    <p:extLst>
      <p:ext uri="{BB962C8B-B14F-4D97-AF65-F5344CB8AC3E}">
        <p14:creationId xmlns:p14="http://schemas.microsoft.com/office/powerpoint/2010/main" val="776112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and Comments</a:t>
            </a:r>
          </a:p>
        </p:txBody>
      </p:sp>
    </p:spTree>
    <p:extLst>
      <p:ext uri="{BB962C8B-B14F-4D97-AF65-F5344CB8AC3E}">
        <p14:creationId xmlns:p14="http://schemas.microsoft.com/office/powerpoint/2010/main" val="3157995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sz="2800" dirty="0"/>
              <a:t>Scope:</a:t>
            </a:r>
          </a:p>
        </p:txBody>
      </p:sp>
      <p:sp>
        <p:nvSpPr>
          <p:cNvPr id="2" name="TextBox 1">
            <a:extLst>
              <a:ext uri="{FF2B5EF4-FFF2-40B4-BE49-F238E27FC236}">
                <a16:creationId xmlns:a16="http://schemas.microsoft.com/office/drawing/2014/main" id="{A5D2E3A5-8C61-DA4B-A9A5-5FAFAAE8F609}"/>
              </a:ext>
            </a:extLst>
          </p:cNvPr>
          <p:cNvSpPr txBox="1"/>
          <p:nvPr/>
        </p:nvSpPr>
        <p:spPr>
          <a:xfrm>
            <a:off x="584200" y="1137684"/>
            <a:ext cx="10824535" cy="4222694"/>
          </a:xfrm>
          <a:prstGeom prst="rect">
            <a:avLst/>
          </a:prstGeom>
          <a:noFill/>
        </p:spPr>
        <p:txBody>
          <a:bodyPr wrap="square" lIns="182880" tIns="146304" rIns="182880" bIns="146304" rtlCol="0">
            <a:spAutoFit/>
          </a:bodyPr>
          <a:lstStyle/>
          <a:p>
            <a:pPr>
              <a:lnSpc>
                <a:spcPct val="90000"/>
              </a:lnSpc>
              <a:spcAft>
                <a:spcPts val="600"/>
              </a:spcAft>
            </a:pPr>
            <a:endParaRPr lang="en-US" b="1" dirty="0"/>
          </a:p>
          <a:p>
            <a:pPr marL="285750" indent="-285750">
              <a:lnSpc>
                <a:spcPct val="90000"/>
              </a:lnSpc>
              <a:spcAft>
                <a:spcPts val="600"/>
              </a:spcAft>
              <a:buFont typeface="Arial" panose="020B0604020202020204" pitchFamily="34" charset="0"/>
              <a:buChar char="•"/>
            </a:pPr>
            <a:r>
              <a:rPr lang="en-US" sz="2400" dirty="0"/>
              <a:t>Assess effectiveness of Azure </a:t>
            </a:r>
            <a:r>
              <a:rPr lang="en-US" sz="2400" dirty="0" err="1"/>
              <a:t>AutoML</a:t>
            </a:r>
            <a:r>
              <a:rPr lang="en-US" sz="2400" dirty="0"/>
              <a:t> in forecasting stock price time series.</a:t>
            </a:r>
          </a:p>
          <a:p>
            <a:pPr marL="285750" indent="-285750">
              <a:lnSpc>
                <a:spcPct val="90000"/>
              </a:lnSpc>
              <a:spcAft>
                <a:spcPts val="600"/>
              </a:spcAft>
              <a:buFont typeface="Arial" panose="020B0604020202020204" pitchFamily="34" charset="0"/>
              <a:buChar char="•"/>
            </a:pPr>
            <a:r>
              <a:rPr lang="en-US" sz="2400" dirty="0"/>
              <a:t>Compare </a:t>
            </a:r>
            <a:r>
              <a:rPr lang="en-US" sz="2400" dirty="0" err="1"/>
              <a:t>AutoML’s</a:t>
            </a:r>
            <a:r>
              <a:rPr lang="en-US" sz="2400" dirty="0"/>
              <a:t> pros and cons with competing ML frameworks (Prophet).</a:t>
            </a:r>
          </a:p>
          <a:p>
            <a:pPr marL="742950" lvl="1" indent="-285750">
              <a:lnSpc>
                <a:spcPct val="90000"/>
              </a:lnSpc>
              <a:spcAft>
                <a:spcPts val="600"/>
              </a:spcAft>
              <a:buFont typeface="Arial" panose="020B0604020202020204" pitchFamily="34" charset="0"/>
              <a:buChar char="•"/>
            </a:pPr>
            <a:r>
              <a:rPr lang="en-US" sz="2400" dirty="0"/>
              <a:t>Accuracy</a:t>
            </a:r>
          </a:p>
          <a:p>
            <a:pPr marL="742950" lvl="1" indent="-285750">
              <a:lnSpc>
                <a:spcPct val="90000"/>
              </a:lnSpc>
              <a:spcAft>
                <a:spcPts val="600"/>
              </a:spcAft>
              <a:buFont typeface="Arial" panose="020B0604020202020204" pitchFamily="34" charset="0"/>
              <a:buChar char="•"/>
            </a:pPr>
            <a:r>
              <a:rPr lang="en-US" sz="2400" dirty="0"/>
              <a:t>Effort of Deployment</a:t>
            </a:r>
          </a:p>
          <a:p>
            <a:pPr marL="742950" lvl="1" indent="-285750">
              <a:lnSpc>
                <a:spcPct val="90000"/>
              </a:lnSpc>
              <a:spcAft>
                <a:spcPts val="600"/>
              </a:spcAft>
              <a:buFont typeface="Arial" panose="020B0604020202020204" pitchFamily="34" charset="0"/>
              <a:buChar char="•"/>
            </a:pPr>
            <a:r>
              <a:rPr lang="en-US" sz="2400" dirty="0"/>
              <a:t>Explanability and Transparency</a:t>
            </a:r>
          </a:p>
          <a:p>
            <a:pPr marL="742950" lvl="1" indent="-285750">
              <a:lnSpc>
                <a:spcPct val="90000"/>
              </a:lnSpc>
              <a:spcAft>
                <a:spcPts val="600"/>
              </a:spcAft>
              <a:buFont typeface="Arial" panose="020B0604020202020204" pitchFamily="34" charset="0"/>
              <a:buChar char="•"/>
            </a:pPr>
            <a:r>
              <a:rPr lang="en-US" sz="2400" dirty="0"/>
              <a:t>Technical Skill Requirement</a:t>
            </a:r>
          </a:p>
          <a:p>
            <a:pPr lvl="1">
              <a:lnSpc>
                <a:spcPct val="90000"/>
              </a:lnSpc>
              <a:spcAft>
                <a:spcPts val="600"/>
              </a:spcAft>
            </a:pPr>
            <a:endParaRPr lang="en-US" dirty="0"/>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57527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10D7-938D-3B41-857A-38B28E0E5B91}"/>
              </a:ext>
            </a:extLst>
          </p:cNvPr>
          <p:cNvSpPr>
            <a:spLocks noGrp="1"/>
          </p:cNvSpPr>
          <p:nvPr>
            <p:ph type="title"/>
          </p:nvPr>
        </p:nvSpPr>
        <p:spPr/>
        <p:txBody>
          <a:bodyPr/>
          <a:lstStyle/>
          <a:p>
            <a:r>
              <a:rPr lang="en-US" dirty="0"/>
              <a:t>Proposed Forecasting Architecture</a:t>
            </a:r>
          </a:p>
        </p:txBody>
      </p:sp>
      <p:pic>
        <p:nvPicPr>
          <p:cNvPr id="4" name="Picture 3">
            <a:extLst>
              <a:ext uri="{FF2B5EF4-FFF2-40B4-BE49-F238E27FC236}">
                <a16:creationId xmlns:a16="http://schemas.microsoft.com/office/drawing/2014/main" id="{047E98E4-1865-9746-B7E0-84B8EC551EDB}"/>
              </a:ext>
            </a:extLst>
          </p:cNvPr>
          <p:cNvPicPr>
            <a:picLocks noChangeAspect="1"/>
          </p:cNvPicPr>
          <p:nvPr/>
        </p:nvPicPr>
        <p:blipFill>
          <a:blip r:embed="rId3"/>
          <a:stretch>
            <a:fillRect/>
          </a:stretch>
        </p:blipFill>
        <p:spPr>
          <a:xfrm>
            <a:off x="266700" y="1690688"/>
            <a:ext cx="11658600" cy="4584700"/>
          </a:xfrm>
          <a:prstGeom prst="rect">
            <a:avLst/>
          </a:prstGeom>
        </p:spPr>
      </p:pic>
    </p:spTree>
    <p:extLst>
      <p:ext uri="{BB962C8B-B14F-4D97-AF65-F5344CB8AC3E}">
        <p14:creationId xmlns:p14="http://schemas.microsoft.com/office/powerpoint/2010/main" val="1963633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73B0-FC61-BF4A-BAFC-A8E6EFEF87B5}"/>
              </a:ext>
            </a:extLst>
          </p:cNvPr>
          <p:cNvSpPr>
            <a:spLocks noGrp="1"/>
          </p:cNvSpPr>
          <p:nvPr>
            <p:ph type="title"/>
          </p:nvPr>
        </p:nvSpPr>
        <p:spPr/>
        <p:txBody>
          <a:bodyPr/>
          <a:lstStyle/>
          <a:p>
            <a:r>
              <a:rPr lang="en-US" dirty="0"/>
              <a:t>Stocks Involved</a:t>
            </a:r>
          </a:p>
        </p:txBody>
      </p:sp>
      <p:sp>
        <p:nvSpPr>
          <p:cNvPr id="3" name="Content Placeholder 2">
            <a:extLst>
              <a:ext uri="{FF2B5EF4-FFF2-40B4-BE49-F238E27FC236}">
                <a16:creationId xmlns:a16="http://schemas.microsoft.com/office/drawing/2014/main" id="{6DFAA04B-8C4A-144C-B40F-854398B413D3}"/>
              </a:ext>
            </a:extLst>
          </p:cNvPr>
          <p:cNvSpPr>
            <a:spLocks noGrp="1"/>
          </p:cNvSpPr>
          <p:nvPr>
            <p:ph idx="1"/>
          </p:nvPr>
        </p:nvSpPr>
        <p:spPr>
          <a:xfrm>
            <a:off x="437320" y="1110106"/>
            <a:ext cx="11336039" cy="1024383"/>
          </a:xfrm>
        </p:spPr>
        <p:txBody>
          <a:bodyPr/>
          <a:lstStyle/>
          <a:p>
            <a:pPr marL="457200" indent="-457200">
              <a:buFont typeface="Arial" panose="020B0604020202020204" pitchFamily="34" charset="0"/>
              <a:buChar char="•"/>
            </a:pPr>
            <a:r>
              <a:rPr lang="en-US" dirty="0"/>
              <a:t>MSFT</a:t>
            </a:r>
          </a:p>
          <a:p>
            <a:pPr marL="457200" indent="-457200">
              <a:buFont typeface="Arial" panose="020B0604020202020204" pitchFamily="34" charset="0"/>
              <a:buChar char="•"/>
            </a:pPr>
            <a:r>
              <a:rPr lang="en-US" dirty="0"/>
              <a:t>NIO</a:t>
            </a:r>
          </a:p>
        </p:txBody>
      </p:sp>
      <p:sp>
        <p:nvSpPr>
          <p:cNvPr id="4" name="Footer Placeholder 3">
            <a:extLst>
              <a:ext uri="{FF2B5EF4-FFF2-40B4-BE49-F238E27FC236}">
                <a16:creationId xmlns:a16="http://schemas.microsoft.com/office/drawing/2014/main" id="{2AA6D43C-6FB6-E44E-9209-C583B161A340}"/>
              </a:ext>
            </a:extLst>
          </p:cNvPr>
          <p:cNvSpPr>
            <a:spLocks noGrp="1"/>
          </p:cNvSpPr>
          <p:nvPr>
            <p:ph type="ftr" sz="quarter" idx="11"/>
          </p:nvPr>
        </p:nvSpPr>
        <p:spPr/>
        <p:txBody>
          <a:bodyPr/>
          <a:lstStyle/>
          <a:p>
            <a:endParaRPr lang="en-US"/>
          </a:p>
        </p:txBody>
      </p:sp>
      <p:pic>
        <p:nvPicPr>
          <p:cNvPr id="5" name="Picture 4">
            <a:extLst>
              <a:ext uri="{FF2B5EF4-FFF2-40B4-BE49-F238E27FC236}">
                <a16:creationId xmlns:a16="http://schemas.microsoft.com/office/drawing/2014/main" id="{5EEE0E3C-A58F-014E-809E-9AC7859E4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318" y="2611054"/>
            <a:ext cx="5690682" cy="3293426"/>
          </a:xfrm>
          <a:prstGeom prst="rect">
            <a:avLst/>
          </a:prstGeom>
        </p:spPr>
      </p:pic>
      <p:pic>
        <p:nvPicPr>
          <p:cNvPr id="7" name="Picture 6">
            <a:extLst>
              <a:ext uri="{FF2B5EF4-FFF2-40B4-BE49-F238E27FC236}">
                <a16:creationId xmlns:a16="http://schemas.microsoft.com/office/drawing/2014/main" id="{DD78EBF0-4239-B940-BBF8-1E7D77AB3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24" y="2611054"/>
            <a:ext cx="5910745" cy="3398678"/>
          </a:xfrm>
          <a:prstGeom prst="rect">
            <a:avLst/>
          </a:prstGeom>
        </p:spPr>
      </p:pic>
    </p:spTree>
    <p:extLst>
      <p:ext uri="{BB962C8B-B14F-4D97-AF65-F5344CB8AC3E}">
        <p14:creationId xmlns:p14="http://schemas.microsoft.com/office/powerpoint/2010/main" val="412875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995-896D-3140-908F-48212693445C}"/>
              </a:ext>
            </a:extLst>
          </p:cNvPr>
          <p:cNvSpPr>
            <a:spLocks noGrp="1"/>
          </p:cNvSpPr>
          <p:nvPr>
            <p:ph type="title"/>
          </p:nvPr>
        </p:nvSpPr>
        <p:spPr/>
        <p:txBody>
          <a:bodyPr/>
          <a:lstStyle/>
          <a:p>
            <a:r>
              <a:rPr lang="en-US" dirty="0"/>
              <a:t>Results and Visualizations – </a:t>
            </a:r>
            <a:r>
              <a:rPr lang="en-US" dirty="0" err="1"/>
              <a:t>AutoML</a:t>
            </a:r>
            <a:endParaRPr lang="en-US" dirty="0"/>
          </a:p>
        </p:txBody>
      </p:sp>
      <p:sp>
        <p:nvSpPr>
          <p:cNvPr id="4" name="Footer Placeholder 3">
            <a:extLst>
              <a:ext uri="{FF2B5EF4-FFF2-40B4-BE49-F238E27FC236}">
                <a16:creationId xmlns:a16="http://schemas.microsoft.com/office/drawing/2014/main" id="{E6E3A43C-1C50-014E-9575-BB582303523C}"/>
              </a:ext>
            </a:extLst>
          </p:cNvPr>
          <p:cNvSpPr>
            <a:spLocks noGrp="1"/>
          </p:cNvSpPr>
          <p:nvPr>
            <p:ph type="ftr" sz="quarter" idx="11"/>
          </p:nvPr>
        </p:nvSpPr>
        <p:spPr/>
        <p:txBody>
          <a:bodyPr/>
          <a:lstStyle/>
          <a:p>
            <a:endParaRPr lang="en-US"/>
          </a:p>
        </p:txBody>
      </p:sp>
      <p:pic>
        <p:nvPicPr>
          <p:cNvPr id="5" name="Picture 4">
            <a:extLst>
              <a:ext uri="{FF2B5EF4-FFF2-40B4-BE49-F238E27FC236}">
                <a16:creationId xmlns:a16="http://schemas.microsoft.com/office/drawing/2014/main" id="{35DC8058-1221-664B-91AF-466BC1B54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59" y="933480"/>
            <a:ext cx="10276417" cy="5234092"/>
          </a:xfrm>
          <a:prstGeom prst="rect">
            <a:avLst/>
          </a:prstGeom>
        </p:spPr>
      </p:pic>
    </p:spTree>
    <p:extLst>
      <p:ext uri="{BB962C8B-B14F-4D97-AF65-F5344CB8AC3E}">
        <p14:creationId xmlns:p14="http://schemas.microsoft.com/office/powerpoint/2010/main" val="3118808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4995-896D-3140-908F-48212693445C}"/>
              </a:ext>
            </a:extLst>
          </p:cNvPr>
          <p:cNvSpPr>
            <a:spLocks noGrp="1"/>
          </p:cNvSpPr>
          <p:nvPr>
            <p:ph type="title"/>
          </p:nvPr>
        </p:nvSpPr>
        <p:spPr/>
        <p:txBody>
          <a:bodyPr/>
          <a:lstStyle/>
          <a:p>
            <a:r>
              <a:rPr lang="en-US" dirty="0"/>
              <a:t>Results and Visualizations -- </a:t>
            </a:r>
            <a:r>
              <a:rPr lang="en-US" dirty="0" err="1"/>
              <a:t>AutoML</a:t>
            </a:r>
            <a:endParaRPr lang="en-US" dirty="0"/>
          </a:p>
        </p:txBody>
      </p:sp>
      <p:sp>
        <p:nvSpPr>
          <p:cNvPr id="4" name="Footer Placeholder 3">
            <a:extLst>
              <a:ext uri="{FF2B5EF4-FFF2-40B4-BE49-F238E27FC236}">
                <a16:creationId xmlns:a16="http://schemas.microsoft.com/office/drawing/2014/main" id="{E6E3A43C-1C50-014E-9575-BB582303523C}"/>
              </a:ext>
            </a:extLst>
          </p:cNvPr>
          <p:cNvSpPr>
            <a:spLocks noGrp="1"/>
          </p:cNvSpPr>
          <p:nvPr>
            <p:ph type="ftr" sz="quarter" idx="11"/>
          </p:nvPr>
        </p:nvSpPr>
        <p:spPr/>
        <p:txBody>
          <a:bodyPr/>
          <a:lstStyle/>
          <a:p>
            <a:endParaRPr lang="en-US"/>
          </a:p>
        </p:txBody>
      </p:sp>
      <p:pic>
        <p:nvPicPr>
          <p:cNvPr id="6" name="Picture 5">
            <a:extLst>
              <a:ext uri="{FF2B5EF4-FFF2-40B4-BE49-F238E27FC236}">
                <a16:creationId xmlns:a16="http://schemas.microsoft.com/office/drawing/2014/main" id="{179599FD-D460-3344-A6A4-A741FF756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556" y="1101164"/>
            <a:ext cx="9995773" cy="5030695"/>
          </a:xfrm>
          <a:prstGeom prst="rect">
            <a:avLst/>
          </a:prstGeom>
        </p:spPr>
      </p:pic>
    </p:spTree>
    <p:extLst>
      <p:ext uri="{BB962C8B-B14F-4D97-AF65-F5344CB8AC3E}">
        <p14:creationId xmlns:p14="http://schemas.microsoft.com/office/powerpoint/2010/main" val="7289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C1AB-9021-7841-8EB5-B859A9C9385C}"/>
              </a:ext>
            </a:extLst>
          </p:cNvPr>
          <p:cNvSpPr>
            <a:spLocks noGrp="1"/>
          </p:cNvSpPr>
          <p:nvPr>
            <p:ph type="title"/>
          </p:nvPr>
        </p:nvSpPr>
        <p:spPr/>
        <p:txBody>
          <a:bodyPr/>
          <a:lstStyle/>
          <a:p>
            <a:r>
              <a:rPr lang="en-US" dirty="0"/>
              <a:t>Pros and Cons of Azure </a:t>
            </a:r>
            <a:r>
              <a:rPr lang="en-US" dirty="0" err="1"/>
              <a:t>AutoML</a:t>
            </a:r>
            <a:r>
              <a:rPr lang="en-US" dirty="0"/>
              <a:t> in Industry</a:t>
            </a:r>
          </a:p>
        </p:txBody>
      </p:sp>
      <p:sp>
        <p:nvSpPr>
          <p:cNvPr id="4" name="Footer Placeholder 3">
            <a:extLst>
              <a:ext uri="{FF2B5EF4-FFF2-40B4-BE49-F238E27FC236}">
                <a16:creationId xmlns:a16="http://schemas.microsoft.com/office/drawing/2014/main" id="{23896089-7885-A940-9642-FC4F6F64F24E}"/>
              </a:ext>
            </a:extLst>
          </p:cNvPr>
          <p:cNvSpPr>
            <a:spLocks noGrp="1"/>
          </p:cNvSpPr>
          <p:nvPr>
            <p:ph type="ftr" sz="quarter" idx="11"/>
          </p:nvPr>
        </p:nvSpPr>
        <p:spPr/>
        <p:txBody>
          <a:bodyPr/>
          <a:lstStyle/>
          <a:p>
            <a:endParaRPr lang="en-US"/>
          </a:p>
        </p:txBody>
      </p:sp>
      <p:sp>
        <p:nvSpPr>
          <p:cNvPr id="7" name="TextBox 6">
            <a:extLst>
              <a:ext uri="{FF2B5EF4-FFF2-40B4-BE49-F238E27FC236}">
                <a16:creationId xmlns:a16="http://schemas.microsoft.com/office/drawing/2014/main" id="{5B26D955-E10F-2E40-A65D-3C0DA8021AC5}"/>
              </a:ext>
            </a:extLst>
          </p:cNvPr>
          <p:cNvSpPr txBox="1"/>
          <p:nvPr/>
        </p:nvSpPr>
        <p:spPr>
          <a:xfrm>
            <a:off x="426424" y="1156447"/>
            <a:ext cx="11474223" cy="34932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Pros</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Transparency</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Scalability in Model Selection Process</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Ease of use/Low skill requirement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Cons</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Lacks flexibility in tuning specific models</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Forecasting visualization surprisingly difficult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72183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AAEA-8626-9B4A-B6B1-C328A43D0084}"/>
              </a:ext>
            </a:extLst>
          </p:cNvPr>
          <p:cNvSpPr>
            <a:spLocks noGrp="1"/>
          </p:cNvSpPr>
          <p:nvPr>
            <p:ph type="title"/>
          </p:nvPr>
        </p:nvSpPr>
        <p:spPr>
          <a:xfrm>
            <a:off x="426424" y="224113"/>
            <a:ext cx="11336039" cy="744014"/>
          </a:xfrm>
        </p:spPr>
        <p:txBody>
          <a:bodyPr/>
          <a:lstStyle/>
          <a:p>
            <a:r>
              <a:rPr lang="en-US" dirty="0"/>
              <a:t>Results and Visualizations -- Prophet</a:t>
            </a:r>
          </a:p>
        </p:txBody>
      </p:sp>
      <p:sp>
        <p:nvSpPr>
          <p:cNvPr id="4" name="Footer Placeholder 3">
            <a:extLst>
              <a:ext uri="{FF2B5EF4-FFF2-40B4-BE49-F238E27FC236}">
                <a16:creationId xmlns:a16="http://schemas.microsoft.com/office/drawing/2014/main" id="{591640EB-7E08-F04C-9C76-2D53BB44A35C}"/>
              </a:ext>
            </a:extLst>
          </p:cNvPr>
          <p:cNvSpPr>
            <a:spLocks noGrp="1"/>
          </p:cNvSpPr>
          <p:nvPr>
            <p:ph type="ftr" sz="quarter" idx="11"/>
          </p:nvPr>
        </p:nvSpPr>
        <p:spPr/>
        <p:txBody>
          <a:bodyPr/>
          <a:lstStyle/>
          <a:p>
            <a:endParaRPr lang="en-US"/>
          </a:p>
        </p:txBody>
      </p:sp>
      <p:pic>
        <p:nvPicPr>
          <p:cNvPr id="6" name="Picture 5">
            <a:extLst>
              <a:ext uri="{FF2B5EF4-FFF2-40B4-BE49-F238E27FC236}">
                <a16:creationId xmlns:a16="http://schemas.microsoft.com/office/drawing/2014/main" id="{CF0FD653-D356-FC4F-A85B-C54D43D37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093" y="1101911"/>
            <a:ext cx="9410700" cy="5461000"/>
          </a:xfrm>
          <a:prstGeom prst="rect">
            <a:avLst/>
          </a:prstGeom>
        </p:spPr>
      </p:pic>
      <p:sp>
        <p:nvSpPr>
          <p:cNvPr id="7" name="TextBox 6">
            <a:extLst>
              <a:ext uri="{FF2B5EF4-FFF2-40B4-BE49-F238E27FC236}">
                <a16:creationId xmlns:a16="http://schemas.microsoft.com/office/drawing/2014/main" id="{A6DBCE1B-9909-934C-83C1-AC24155A3FC2}"/>
              </a:ext>
            </a:extLst>
          </p:cNvPr>
          <p:cNvSpPr txBox="1"/>
          <p:nvPr/>
        </p:nvSpPr>
        <p:spPr>
          <a:xfrm>
            <a:off x="5536390" y="1277471"/>
            <a:ext cx="111610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MSFT</a:t>
            </a:r>
          </a:p>
        </p:txBody>
      </p:sp>
    </p:spTree>
    <p:extLst>
      <p:ext uri="{BB962C8B-B14F-4D97-AF65-F5344CB8AC3E}">
        <p14:creationId xmlns:p14="http://schemas.microsoft.com/office/powerpoint/2010/main" val="78069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AAEA-8626-9B4A-B6B1-C328A43D0084}"/>
              </a:ext>
            </a:extLst>
          </p:cNvPr>
          <p:cNvSpPr>
            <a:spLocks noGrp="1"/>
          </p:cNvSpPr>
          <p:nvPr>
            <p:ph type="title"/>
          </p:nvPr>
        </p:nvSpPr>
        <p:spPr>
          <a:xfrm>
            <a:off x="426424" y="224113"/>
            <a:ext cx="11336039" cy="744014"/>
          </a:xfrm>
        </p:spPr>
        <p:txBody>
          <a:bodyPr/>
          <a:lstStyle/>
          <a:p>
            <a:r>
              <a:rPr lang="en-US" dirty="0"/>
              <a:t>Results and Visualizations -- Prophet</a:t>
            </a:r>
          </a:p>
        </p:txBody>
      </p:sp>
      <p:sp>
        <p:nvSpPr>
          <p:cNvPr id="4" name="Footer Placeholder 3">
            <a:extLst>
              <a:ext uri="{FF2B5EF4-FFF2-40B4-BE49-F238E27FC236}">
                <a16:creationId xmlns:a16="http://schemas.microsoft.com/office/drawing/2014/main" id="{591640EB-7E08-F04C-9C76-2D53BB44A35C}"/>
              </a:ext>
            </a:extLst>
          </p:cNvPr>
          <p:cNvSpPr>
            <a:spLocks noGrp="1"/>
          </p:cNvSpPr>
          <p:nvPr>
            <p:ph type="ftr" sz="quarter" idx="11"/>
          </p:nvPr>
        </p:nvSpPr>
        <p:spPr/>
        <p:txBody>
          <a:bodyPr/>
          <a:lstStyle/>
          <a:p>
            <a:endParaRPr lang="en-US"/>
          </a:p>
        </p:txBody>
      </p:sp>
      <p:pic>
        <p:nvPicPr>
          <p:cNvPr id="5" name="Picture 4">
            <a:extLst>
              <a:ext uri="{FF2B5EF4-FFF2-40B4-BE49-F238E27FC236}">
                <a16:creationId xmlns:a16="http://schemas.microsoft.com/office/drawing/2014/main" id="{F7B8F9A9-859B-AA49-BAFF-F30BB49E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393" y="968127"/>
            <a:ext cx="9182100" cy="5422900"/>
          </a:xfrm>
          <a:prstGeom prst="rect">
            <a:avLst/>
          </a:prstGeom>
        </p:spPr>
      </p:pic>
      <p:sp>
        <p:nvSpPr>
          <p:cNvPr id="8" name="TextBox 7">
            <a:extLst>
              <a:ext uri="{FF2B5EF4-FFF2-40B4-BE49-F238E27FC236}">
                <a16:creationId xmlns:a16="http://schemas.microsoft.com/office/drawing/2014/main" id="{4AE88C9C-1C6B-0648-A339-198511C67795}"/>
              </a:ext>
            </a:extLst>
          </p:cNvPr>
          <p:cNvSpPr txBox="1"/>
          <p:nvPr/>
        </p:nvSpPr>
        <p:spPr>
          <a:xfrm>
            <a:off x="5642067" y="1290918"/>
            <a:ext cx="90475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NIO</a:t>
            </a:r>
          </a:p>
        </p:txBody>
      </p:sp>
    </p:spTree>
    <p:extLst>
      <p:ext uri="{BB962C8B-B14F-4D97-AF65-F5344CB8AC3E}">
        <p14:creationId xmlns:p14="http://schemas.microsoft.com/office/powerpoint/2010/main" val="832942804"/>
      </p:ext>
    </p:extLst>
  </p:cSld>
  <p:clrMapOvr>
    <a:masterClrMapping/>
  </p:clrMapOvr>
</p:sld>
</file>

<file path=ppt/theme/theme1.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Solution overview with graphical representation of solution architecture, key differentiation messaging, &amp; solution sales pitch. Includes customer evidence with realized business benefit &amp; CTA.</DocumentDescription>
    <ef109fd36bcf4bcd9dd945731030600b xmlns="230e9df3-be65-4c73-a93b-d1236ebd677e">
      <Terms xmlns="http://schemas.microsoft.com/office/infopath/2007/PartnerControls"/>
    </ef109fd36bcf4bcd9dd945731030600b>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Cloud Infrastructure Management</TermName>
          <TermId xmlns="http://schemas.microsoft.com/office/infopath/2007/PartnerControls">bf62fa1f-b2ce-4d25-abaa-82c31ee6dc31</TermId>
        </TermInfo>
      </Terms>
    </i1b478372f814787abd313030b81fcb2>
    <Coowner xmlns="230e9df3-be65-4c73-a93b-d1236ebd677e">
      <UserInfo>
        <DisplayName>c:0t.c|tenant|f8e76e45-0505-458b-a142-d0867a80ab91</DisplayName>
        <AccountId>32358</AccountId>
        <AccountType/>
      </UserInfo>
    </Coowner>
    <k21a64daf20d4502b2796a1c6b8ce6c8 xmlns="230e9df3-be65-4c73-a93b-d1236ebd677e">
      <Terms xmlns="http://schemas.microsoft.com/office/infopath/2007/PartnerControls"/>
    </k21a64daf20d4502b2796a1c6b8ce6c8>
    <Expire_x0020_Review xmlns="230e9df3-be65-4c73-a93b-d1236ebd677e">2020-08-30T07:00:00+00:00</Expire_x0020_Review>
    <_dlc_DocId xmlns="230e9df3-be65-4c73-a93b-d1236ebd677e">G01KC-99682991-37061</_dlc_DocId>
    <ga0c0bf70a6644469c61b3efa7025301 xmlns="230e9df3-be65-4c73-a93b-d1236ebd677e">
      <Terms xmlns="http://schemas.microsoft.com/office/infopath/2007/PartnerControls"/>
    </ga0c0bf70a6644469c61b3efa7025301>
    <FolderExtensions xmlns="230e9df3-be65-4c73-a93b-d1236ebd677e" xsi:nil="true"/>
    <Thumbnail1 xmlns="230e9df3-be65-4c73-a93b-d1236ebd677e">
      <Url xsi:nil="true"/>
      <Description xsi:nil="true"/>
    </Thumbnail1>
    <_dlc_ExpireDateSaved xmlns="http://schemas.microsoft.com/sharepoint/v3" xsi:nil="true"/>
    <dkll xmlns="b3bc04a5-d503-43b1-b98c-a8cf663329d9" xsi:nil="true"/>
    <TaxKeywordTaxHTField xmlns="230e9df3-be65-4c73-a93b-d1236ebd677e">
      <Terms xmlns="http://schemas.microsoft.com/office/infopath/2007/PartnerControls"/>
    </TaxKeywordTaxHTField>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PublishDate xmlns="230E9DF3-BE65-4C73-A93B-D1236EBD677E">2019-07-12T07:00:00+00:00</PublishDate>
    <ContentID xmlns="230e9df3-be65-4c73-a93b-d1236ebd677e" xsi:nil="true"/>
    <b4224c12c78d42ea9b214de0badf8358 xmlns="230e9df3-be65-4c73-a93b-d1236ebd677e">
      <Terms xmlns="http://schemas.microsoft.com/office/infopath/2007/PartnerControls"/>
    </b4224c12c78d42ea9b214de0badf8358>
    <RoutingRuleDescription xmlns="http://schemas.microsoft.com/sharepoint/v3" xsi:nil="true"/>
    <GenericText2 xmlns="230e9df3-be65-4c73-a93b-d1236ebd677e" xsi:nil="true"/>
    <Owner xmlns="230e9df3-be65-4c73-a93b-d1236ebd677e">
      <UserInfo>
        <DisplayName>Judit Pongracz</DisplayName>
        <AccountId>89218</AccountId>
        <AccountType/>
      </UserInfo>
    </Owner>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s>
    </mafbf0bb15774bf782b6f7937f17c8ce>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GenericHTML1 xmlns="230e9df3-be65-4c73-a93b-d1236ebd677e" xsi:nil="true"/>
    <ParentID1 xmlns="230e9df3-be65-4c73-a93b-d1236ebd677e">G01KC-1-36751</ParentID1>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od9986d31974458fb3007746ec0bce5f>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Windows Server</TermName>
          <TermId xmlns="http://schemas.microsoft.com/office/infopath/2007/PartnerControls">ca5543fc-6710-4f1f-bdee-81c42361029e</TermId>
        </TermInfo>
      </Terms>
    </bf80e81150e248c48aa8cffdf0021a1f>
    <kf34bcdc8fc34e479d3f94c6210e8e27 xmlns="230e9df3-be65-4c73-a93b-d1236ebd677e">
      <Terms xmlns="http://schemas.microsoft.com/office/infopath/2007/PartnerControls"/>
    </kf34bcdc8fc34e479d3f94c6210e8e27>
    <TaxCatchAll xmlns="230e9df3-be65-4c73-a93b-d1236ebd677e">
      <Value>1886</Value>
      <Value>3067</Value>
      <Value>2546</Value>
      <Value>14</Value>
      <Value>1947</Value>
      <Value>21</Value>
      <Value>3091</Value>
      <Value>3089</Value>
      <Value>1628</Value>
      <Value>1088</Value>
      <Value>1975</Value>
      <Value>161</Value>
      <Value>3300</Value>
      <Value>42</Value>
      <Value>3094</Value>
      <Value>2553</Value>
    </TaxCatchAll>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2020</TermName>
          <TermId xmlns="http://schemas.microsoft.com/office/infopath/2007/PartnerControls">12193490-5b39-4063-969e-443b39db58a0</TermId>
        </TermInfo>
      </Terms>
    </m6c7b4717b6346e6a075a59dd47eac69>
    <_dlc_ExpireDate xmlns="http://schemas.microsoft.com/sharepoint/v3" xsi:nil="true"/>
    <Blog_x0020_Name xmlns="230e9df3-be65-4c73-a93b-d1236ebd677e" xsi:nil="tru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lbla xmlns="b3bc04a5-d503-43b1-b98c-a8cf663329d9">
      <UserInfo>
        <DisplayName/>
        <AccountId xsi:nil="true"/>
        <AccountType/>
      </UserInfo>
    </lbla>
    <ec5b2ad5c27b45fb8a00a1f27c7ce1ae xmlns="230e9df3-be65-4c73-a93b-d1236ebd677e">
      <Terms xmlns="http://schemas.microsoft.com/office/infopath/2007/PartnerControls"/>
    </ec5b2ad5c27b45fb8a00a1f27c7ce1ae>
    <PublishingExpirationDate xmlns="http://schemas.microsoft.com/sharepoint/v3"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60f8d2dbb984f349d80d8196897f4d3 xmlns="230e9df3-be65-4c73-a93b-d1236ebd677e">
      <Terms xmlns="http://schemas.microsoft.com/office/infopath/2007/PartnerControls"/>
    </b60f8d2dbb984f349d80d8196897f4d3>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_dlc_DocIdUrl xmlns="230e9df3-be65-4c73-a93b-d1236ebd677e">
      <Url>https://microsoft.sharepoint.com/sites/Infopedia_G01KC/_layouts/15/DocIdRedir.aspx?ID=G01KC-99682991-37061</Url>
      <Description>G01KC-99682991-37061</Description>
    </_dlc_DocIdUrl>
    <MediaServiceKeyPoints xmlns="b3bc04a5-d503-43b1-b98c-a8cf663329d9" xsi:nil="true"/>
    <ReportOwner xmlns="http://schemas.microsoft.com/sharepoint/v3">
      <UserInfo>
        <DisplayName/>
        <AccountId xsi:nil="true"/>
        <AccountType/>
      </UserInfo>
    </ReportOwner>
    <OwnersManager xmlns="230e9df3-be65-4c73-a93b-d1236ebd677e">
      <UserInfo>
        <DisplayName>Riyaz Habibbhai</DisplayName>
        <AccountId>29500</AccountId>
        <AccountType/>
      </UserInfo>
    </OwnersManager>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checklists</TermName>
          <TermId xmlns="http://schemas.microsoft.com/office/infopath/2007/PartnerControls">cdc11282-7b54-4f27-8efc-d0abec78257b</TermId>
        </TermInfo>
        <TermInfo xmlns="http://schemas.microsoft.com/office/infopath/2007/PartnerControls">
          <TermName xmlns="http://schemas.microsoft.com/office/infopath/2007/PartnerControls">solution overviews</TermName>
          <TermId xmlns="http://schemas.microsoft.com/office/infopath/2007/PartnerControls">9d645bcd-a571-45cf-a991-f5f20de43ed9</TermId>
        </TermInfo>
      </Terms>
    </hd9637eefc984b85b6097c6374e15725>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9e189ebee5e4172a11395060ad98300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671bfb0d0766fb2398015e85ffed677d"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CEDD651B-3532-4EE2-8AEC-12361C6D0F78}">
  <ds:schemaRefs>
    <ds:schemaRef ds:uri="http://schemas.microsoft.com/office/2006/metadata/properties"/>
    <ds:schemaRef ds:uri="http://schemas.microsoft.com/office/infopath/2007/PartnerControls"/>
    <ds:schemaRef ds:uri="230e9df3-be65-4c73-a93b-d1236ebd677e"/>
    <ds:schemaRef ds:uri="http://schemas.microsoft.com/sharepoint/v3"/>
    <ds:schemaRef ds:uri="b3bc04a5-d503-43b1-b98c-a8cf663329d9"/>
    <ds:schemaRef ds:uri="230E9DF3-BE65-4C73-A93B-D1236EBD677E"/>
  </ds:schemaRefs>
</ds:datastoreItem>
</file>

<file path=customXml/itemProps2.xml><?xml version="1.0" encoding="utf-8"?>
<ds:datastoreItem xmlns:ds="http://schemas.openxmlformats.org/officeDocument/2006/customXml" ds:itemID="{AABDC96B-8C57-4B90-9A49-0D861CB5915F}">
  <ds:schemaRefs>
    <ds:schemaRef ds:uri="http://schemas.microsoft.com/sharepoint/v3/contenttype/forms"/>
  </ds:schemaRefs>
</ds:datastoreItem>
</file>

<file path=customXml/itemProps3.xml><?xml version="1.0" encoding="utf-8"?>
<ds:datastoreItem xmlns:ds="http://schemas.openxmlformats.org/officeDocument/2006/customXml" ds:itemID="{627E342D-A0C9-485C-9112-2212012CC7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50C9C95-B790-44FC-A4A8-52E3CECD979B}">
  <ds:schemaRefs>
    <ds:schemaRef ds:uri="office.server.policy"/>
  </ds:schemaRefs>
</ds:datastoreItem>
</file>

<file path=customXml/itemProps5.xml><?xml version="1.0" encoding="utf-8"?>
<ds:datastoreItem xmlns:ds="http://schemas.openxmlformats.org/officeDocument/2006/customXml" ds:itemID="{88F5C44F-0AB1-4AC7-A6D5-09E8EBE63A6E}">
  <ds:schemaRefs>
    <ds:schemaRef ds:uri="http://schemas.microsoft.com/sharepoint/events"/>
  </ds:schemaRefs>
</ds:datastoreItem>
</file>

<file path=customXml/itemProps6.xml><?xml version="1.0" encoding="utf-8"?>
<ds:datastoreItem xmlns:ds="http://schemas.openxmlformats.org/officeDocument/2006/customXml" ds:itemID="{FF32B631-B72E-408A-9E59-EA4A9D73CF5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8999</TotalTime>
  <Words>2615</Words>
  <Application>Microsoft Macintosh PowerPoint</Application>
  <PresentationFormat>Widescreen</PresentationFormat>
  <Paragraphs>171</Paragraphs>
  <Slides>13</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Segoe Pro Semibold</vt:lpstr>
      <vt:lpstr>Segoe UI</vt:lpstr>
      <vt:lpstr>Segoe UI Light</vt:lpstr>
      <vt:lpstr>Segoe UI Semibold</vt:lpstr>
      <vt:lpstr>Segoe UI Semilight</vt:lpstr>
      <vt:lpstr>Arial</vt:lpstr>
      <vt:lpstr>Calibri</vt:lpstr>
      <vt:lpstr>Wingdings</vt:lpstr>
      <vt:lpstr>2_Azure PPT Template - 2018</vt:lpstr>
      <vt:lpstr>Microsoft 365 PPT Template - 2018</vt:lpstr>
      <vt:lpstr>Application of Azure AutoML in Stock Price Timeseries Forecasting</vt:lpstr>
      <vt:lpstr>Scope:</vt:lpstr>
      <vt:lpstr>Proposed Forecasting Architecture</vt:lpstr>
      <vt:lpstr>Stocks Involved</vt:lpstr>
      <vt:lpstr>Results and Visualizations – AutoML</vt:lpstr>
      <vt:lpstr>Results and Visualizations -- AutoML</vt:lpstr>
      <vt:lpstr>Pros and Cons of Azure AutoML in Industry</vt:lpstr>
      <vt:lpstr>Results and Visualizations -- Prophet</vt:lpstr>
      <vt:lpstr>Results and Visualizations -- Prophet</vt:lpstr>
      <vt:lpstr>Potential Expansions and Industry Applications</vt:lpstr>
      <vt:lpstr>Personal Upscaling and Learning – Next steps</vt:lpstr>
      <vt:lpstr>Just for fun -- Prophet</vt:lpstr>
      <vt:lpstr>Feedback and Comments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on Azure Pitch Deck</dc:title>
  <dc:creator>Prachi Jain</dc:creator>
  <cp:lastModifiedBy>Jason Xiao</cp:lastModifiedBy>
  <cp:revision>55</cp:revision>
  <dcterms:created xsi:type="dcterms:W3CDTF">2019-06-24T05:51:03Z</dcterms:created>
  <dcterms:modified xsi:type="dcterms:W3CDTF">2021-02-17T15:26:38Z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pracjain@microsoft.com</vt:lpwstr>
  </property>
  <property fmtid="{D5CDD505-2E9C-101B-9397-08002B2CF9AE}" pid="5" name="MSIP_Label_f42aa342-8706-4288-bd11-ebb85995028c_SetDate">
    <vt:lpwstr>2019-07-09T21:11:16.9406396Z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5ca6de4a-afa7-45cd-a447-eec268495b06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TaxKeyword">
    <vt:lpwstr/>
  </property>
  <property fmtid="{D5CDD505-2E9C-101B-9397-08002B2CF9AE}" pid="12" name="NewsType">
    <vt:lpwstr/>
  </property>
  <property fmtid="{D5CDD505-2E9C-101B-9397-08002B2CF9AE}" pid="13" name="_dlc_policyId">
    <vt:lpwstr/>
  </property>
  <property fmtid="{D5CDD505-2E9C-101B-9397-08002B2CF9AE}" pid="14" name="Region">
    <vt:lpwstr/>
  </property>
  <property fmtid="{D5CDD505-2E9C-101B-9397-08002B2CF9AE}" pid="15" name="Confidentiality">
    <vt:lpwstr>14;#customer ready|8986c41d-21c5-4f8f-8a12-ea4625b46858</vt:lpwstr>
  </property>
  <property fmtid="{D5CDD505-2E9C-101B-9397-08002B2CF9AE}" pid="16" name="ItemType">
    <vt:lpwstr>1975;#checklists|cdc11282-7b54-4f27-8efc-d0abec78257b;#1088;#solution overviews|9d645bcd-a571-45cf-a991-f5f20de43ed9</vt:lpwstr>
  </property>
  <property fmtid="{D5CDD505-2E9C-101B-9397-08002B2CF9AE}" pid="17" name="ContentTypeId">
    <vt:lpwstr>0x0101000E4CB7077FEE4FF7AE86D4A500EEC780030016C849C62B10EB41ACA8C7EEDEF40BB20099ECF64382448D48A56095091C66B1A9</vt:lpwstr>
  </property>
  <property fmtid="{D5CDD505-2E9C-101B-9397-08002B2CF9AE}" pid="18" name="Industries">
    <vt:lpwstr/>
  </property>
  <property fmtid="{D5CDD505-2E9C-101B-9397-08002B2CF9AE}" pid="19" name="MSProducts">
    <vt:lpwstr/>
  </property>
  <property fmtid="{D5CDD505-2E9C-101B-9397-08002B2CF9AE}" pid="20" name="SMSGDomain">
    <vt:lpwstr>1628;#Gear Up|5bd03d8b-c198-4367-bd72-be9dad12d703;#21;#Intelligent Cloud|adc2fe87-c79a-4ded-a449-3f86b954069d;#2553;#ICB PST Domain|f7f86ece-0ca0-48d7-99cb-d6c97e732478</vt:lpwstr>
  </property>
  <property fmtid="{D5CDD505-2E9C-101B-9397-08002B2CF9AE}" pid="21" name="Competitors">
    <vt:lpwstr/>
  </property>
  <property fmtid="{D5CDD505-2E9C-101B-9397-08002B2CF9AE}" pid="22" name="ExperienceContentType">
    <vt:lpwstr/>
  </property>
  <property fmtid="{D5CDD505-2E9C-101B-9397-08002B2CF9AE}" pid="23" name="BusinessArchitecture">
    <vt:lpwstr>2546;#Applications and Infrastructure|f69679d5-ce87-4413-9040-82ea79c5c527</vt:lpwstr>
  </property>
  <property fmtid="{D5CDD505-2E9C-101B-9397-08002B2CF9AE}" pid="24" name="Products">
    <vt:lpwstr>161;#Windows Server|ca5543fc-6710-4f1f-bdee-81c42361029e</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_docset_NoMedatataSyncRequired">
    <vt:lpwstr>False</vt:lpwstr>
  </property>
  <property fmtid="{D5CDD505-2E9C-101B-9397-08002B2CF9AE}" pid="28" name="e8080b0481964c759b2c36ae49591b31">
    <vt:lpwstr/>
  </property>
  <property fmtid="{D5CDD505-2E9C-101B-9397-08002B2CF9AE}" pid="29" name="TechnicalLevel">
    <vt:lpwstr>3067;#200 (intermediate)|855c9113-a119-44e7-b3de-bccffe25ed46</vt:lpwstr>
  </property>
  <property fmtid="{D5CDD505-2E9C-101B-9397-08002B2CF9AE}" pid="30" name="Audiences">
    <vt:lpwstr/>
  </property>
  <property fmtid="{D5CDD505-2E9C-101B-9397-08002B2CF9AE}" pid="31" name="SMSG Items">
    <vt:lpwstr>3091;#documents|e037ed84-7d8e-4cbb-9c8f-61e80301a44f</vt:lpwstr>
  </property>
  <property fmtid="{D5CDD505-2E9C-101B-9397-08002B2CF9AE}" pid="32" name="ldac8aee9d1f469e8cd8c3f8d6a615f2">
    <vt:lpwstr/>
  </property>
  <property fmtid="{D5CDD505-2E9C-101B-9397-08002B2CF9AE}" pid="33" name="Solution Areas">
    <vt:lpwstr>3089;#Applications and Infrastructure|f69679d5-ce87-4413-9040-82ea79c5c527</vt:lpwstr>
  </property>
  <property fmtid="{D5CDD505-2E9C-101B-9397-08002B2CF9AE}" pid="34" name="EmployeeRole">
    <vt:lpwstr/>
  </property>
  <property fmtid="{D5CDD505-2E9C-101B-9397-08002B2CF9AE}" pid="35" name="MSIP_Label_f42aa342-8706-4288-bd11-ebb85995028c_Ref">
    <vt:lpwstr>https://api.informationprotection.azure.com/api/72f988bf-86f1-41af-91ab-2d7cd011db47</vt:lpwstr>
  </property>
  <property fmtid="{D5CDD505-2E9C-101B-9397-08002B2CF9AE}" pid="36" name="NewsTopic">
    <vt:lpwstr/>
  </property>
  <property fmtid="{D5CDD505-2E9C-101B-9397-08002B2CF9AE}" pid="37" name="SharedWithUsers">
    <vt:lpwstr>8931;#Allyson Butler;#663;#Debbi Lyons</vt:lpwstr>
  </property>
  <property fmtid="{D5CDD505-2E9C-101B-9397-08002B2CF9AE}" pid="38" name="Roles">
    <vt:lpwstr/>
  </property>
  <property fmtid="{D5CDD505-2E9C-101B-9397-08002B2CF9AE}" pid="39" name="ItemRetentionFormula">
    <vt:lpwstr/>
  </property>
  <property fmtid="{D5CDD505-2E9C-101B-9397-08002B2CF9AE}" pid="40" name="NewsSource">
    <vt:lpwstr/>
  </property>
  <property fmtid="{D5CDD505-2E9C-101B-9397-08002B2CF9AE}" pid="41" name="MSProfessions">
    <vt:lpwstr>3094;#Sales|72627068-acd7-4c1a-8b95-a0256be5dc9f</vt:lpwstr>
  </property>
  <property fmtid="{D5CDD505-2E9C-101B-9397-08002B2CF9AE}" pid="42" name="SMSGTags">
    <vt:lpwstr/>
  </property>
  <property fmtid="{D5CDD505-2E9C-101B-9397-08002B2CF9AE}" pid="43" name="_dlc_DocIdItemGuid">
    <vt:lpwstr>37351c3f-48c5-40d5-8633-9e6d8120ea3d</vt:lpwstr>
  </property>
  <property fmtid="{D5CDD505-2E9C-101B-9397-08002B2CF9AE}" pid="44" name="MSPhysicalGeography">
    <vt:lpwstr/>
  </property>
  <property fmtid="{D5CDD505-2E9C-101B-9397-08002B2CF9AE}" pid="45" name="EnterpriseDomainTags">
    <vt:lpwstr/>
  </property>
  <property fmtid="{D5CDD505-2E9C-101B-9397-08002B2CF9AE}" pid="46" name="j3562c58ee414e028925bc902cfc01a1">
    <vt:lpwstr/>
  </property>
  <property fmtid="{D5CDD505-2E9C-101B-9397-08002B2CF9AE}" pid="47" name="Segments">
    <vt:lpwstr/>
  </property>
  <property fmtid="{D5CDD505-2E9C-101B-9397-08002B2CF9AE}" pid="48" name="Partners">
    <vt:lpwstr/>
  </property>
  <property fmtid="{D5CDD505-2E9C-101B-9397-08002B2CF9AE}" pid="49" name="ActivitiesAndPrograms">
    <vt:lpwstr>1947;#Priority Solution Areas|c23d8183-ce20-44cd-b13b-640d45c2d6c2;#1886;#Cloud Infrastructure Management|bf62fa1f-b2ce-4d25-abaa-82c31ee6dc31</vt:lpwstr>
  </property>
  <property fmtid="{D5CDD505-2E9C-101B-9397-08002B2CF9AE}" pid="50" name="la4444b61d19467597d63190b69ac227">
    <vt:lpwstr/>
  </property>
  <property fmtid="{D5CDD505-2E9C-101B-9397-08002B2CF9AE}" pid="51" name="Groups">
    <vt:lpwstr>42;#Cloud + AI Marketing|4f75e184-e5aa-4234-a07f-b032d60df254</vt:lpwstr>
  </property>
  <property fmtid="{D5CDD505-2E9C-101B-9397-08002B2CF9AE}" pid="52" name="Topics">
    <vt:lpwstr>3300;#Fiscal Year 2020|12193490-5b39-4063-969e-443b39db58a0</vt:lpwstr>
  </property>
  <property fmtid="{D5CDD505-2E9C-101B-9397-08002B2CF9AE}" pid="53" name="Languages">
    <vt:lpwstr/>
  </property>
  <property fmtid="{D5CDD505-2E9C-101B-9397-08002B2CF9AE}" pid="54" name="of67e5d4b76f4a9db8769983fda9cec0">
    <vt:lpwstr/>
  </property>
</Properties>
</file>